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</p:sldIdLst>
  <p:sldSz cx="16459200" cy="10972800"/>
  <p:notesSz cx="6858000" cy="9144000"/>
  <p:embeddedFontLst>
    <p:embeddedFont>
      <p:font typeface="Garet" panose="020B0604020202020204" charset="0"/>
      <p:regular r:id="rId3"/>
    </p:embeddedFont>
    <p:embeddedFont>
      <p:font typeface="Garet Bold" panose="020B0604020202020204" charset="0"/>
      <p:regular r:id="rId4"/>
    </p:embeddedFont>
    <p:embeddedFont>
      <p:font typeface="ITC Franklin Gothic LT" panose="020B0604020202020204" charset="0"/>
      <p:regular r:id="rId5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2" autoAdjust="0"/>
  </p:normalViewPr>
  <p:slideViewPr>
    <p:cSldViewPr>
      <p:cViewPr varScale="1">
        <p:scale>
          <a:sx n="65" d="100"/>
          <a:sy n="65" d="100"/>
        </p:scale>
        <p:origin x="516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font" Target="fonts/font1.fntdata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font" Target="fonts/font3.fntdata"/><Relationship Id="rId4" Type="http://schemas.openxmlformats.org/officeDocument/2006/relationships/font" Target="fonts/font2.fntdata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6/15/2026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6/15/2026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6/15/2026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2785373" y="310321"/>
            <a:ext cx="10197139" cy="30670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520"/>
              </a:lnSpc>
            </a:pPr>
            <a:r>
              <a:rPr lang="en-US" sz="1800" spc="359">
                <a:solidFill>
                  <a:srgbClr val="000000"/>
                </a:solidFill>
                <a:latin typeface="Garet"/>
                <a:ea typeface="Garet"/>
                <a:cs typeface="Garet"/>
                <a:sym typeface="Garet"/>
              </a:rPr>
              <a:t>SPONSORED PROGRAM SERVICES POST AWARD</a:t>
            </a:r>
          </a:p>
        </p:txBody>
      </p:sp>
      <p:grpSp>
        <p:nvGrpSpPr>
          <p:cNvPr id="46" name="Group 4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6754661" y="854314"/>
            <a:ext cx="2258563" cy="654285"/>
            <a:chOff x="0" y="0"/>
            <a:chExt cx="785727" cy="227618"/>
          </a:xfrm>
        </p:grpSpPr>
        <p:sp>
          <p:nvSpPr>
            <p:cNvPr id="47" name="Freeform 47">
              <a:extLs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0" y="0"/>
              <a:ext cx="785727" cy="227618"/>
            </a:xfrm>
            <a:custGeom>
              <a:avLst/>
              <a:gdLst/>
              <a:ahLst/>
              <a:cxnLst/>
              <a:rect l="l" t="t" r="r" b="b"/>
              <a:pathLst>
                <a:path w="785727" h="227618">
                  <a:moveTo>
                    <a:pt x="34278" y="0"/>
                  </a:moveTo>
                  <a:lnTo>
                    <a:pt x="751449" y="0"/>
                  </a:lnTo>
                  <a:cubicBezTo>
                    <a:pt x="760540" y="0"/>
                    <a:pt x="769259" y="3611"/>
                    <a:pt x="775687" y="10040"/>
                  </a:cubicBezTo>
                  <a:cubicBezTo>
                    <a:pt x="782116" y="16468"/>
                    <a:pt x="785727" y="25187"/>
                    <a:pt x="785727" y="34278"/>
                  </a:cubicBezTo>
                  <a:lnTo>
                    <a:pt x="785727" y="193340"/>
                  </a:lnTo>
                  <a:cubicBezTo>
                    <a:pt x="785727" y="202431"/>
                    <a:pt x="782116" y="211150"/>
                    <a:pt x="775687" y="217578"/>
                  </a:cubicBezTo>
                  <a:cubicBezTo>
                    <a:pt x="769259" y="224007"/>
                    <a:pt x="760540" y="227618"/>
                    <a:pt x="751449" y="227618"/>
                  </a:cubicBezTo>
                  <a:lnTo>
                    <a:pt x="34278" y="227618"/>
                  </a:lnTo>
                  <a:cubicBezTo>
                    <a:pt x="25187" y="227618"/>
                    <a:pt x="16468" y="224007"/>
                    <a:pt x="10040" y="217578"/>
                  </a:cubicBezTo>
                  <a:cubicBezTo>
                    <a:pt x="3611" y="211150"/>
                    <a:pt x="0" y="202431"/>
                    <a:pt x="0" y="193340"/>
                  </a:cubicBezTo>
                  <a:lnTo>
                    <a:pt x="0" y="34278"/>
                  </a:lnTo>
                  <a:cubicBezTo>
                    <a:pt x="0" y="25187"/>
                    <a:pt x="3611" y="16468"/>
                    <a:pt x="10040" y="10040"/>
                  </a:cubicBezTo>
                  <a:cubicBezTo>
                    <a:pt x="16468" y="3611"/>
                    <a:pt x="25187" y="0"/>
                    <a:pt x="34278" y="0"/>
                  </a:cubicBezTo>
                  <a:close/>
                </a:path>
              </a:pathLst>
            </a:custGeom>
            <a:solidFill>
              <a:srgbClr val="ECD5AC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8" name="TextBox 48"/>
            <p:cNvSpPr txBox="1"/>
            <p:nvPr/>
          </p:nvSpPr>
          <p:spPr>
            <a:xfrm>
              <a:off x="0" y="-19050"/>
              <a:ext cx="785727" cy="246668"/>
            </a:xfrm>
            <a:prstGeom prst="rect">
              <a:avLst/>
            </a:prstGeom>
          </p:spPr>
          <p:txBody>
            <a:bodyPr lIns="68272" tIns="68272" rIns="68272" bIns="68272" rtlCol="0" anchor="ctr"/>
            <a:lstStyle/>
            <a:p>
              <a:pPr marL="0" lvl="0" indent="0" algn="ctr">
                <a:lnSpc>
                  <a:spcPts val="1369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49" name="TextBox 49">
            <a:extLst>
              <a:ext uri="{C183D7F6-B498-43B3-948B-1728B52AA6E4}">
                <adec:decorative xmlns:adec="http://schemas.microsoft.com/office/drawing/2017/decorative" val="0"/>
              </a:ext>
            </a:extLst>
          </p:cNvPr>
          <p:cNvSpPr txBox="1"/>
          <p:nvPr/>
        </p:nvSpPr>
        <p:spPr>
          <a:xfrm>
            <a:off x="6913446" y="916327"/>
            <a:ext cx="1940992" cy="26513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248"/>
              </a:lnSpc>
            </a:pPr>
            <a:r>
              <a:rPr lang="en-US" sz="1606" b="1" spc="80">
                <a:solidFill>
                  <a:srgbClr val="000000"/>
                </a:solidFill>
                <a:latin typeface="Garet Bold"/>
                <a:ea typeface="Garet Bold"/>
                <a:cs typeface="Garet Bold"/>
                <a:sym typeface="Garet Bold"/>
              </a:rPr>
              <a:t>Susan Corwin</a:t>
            </a:r>
          </a:p>
        </p:txBody>
      </p:sp>
      <p:sp>
        <p:nvSpPr>
          <p:cNvPr id="50" name="TextBox 50"/>
          <p:cNvSpPr txBox="1"/>
          <p:nvPr/>
        </p:nvSpPr>
        <p:spPr>
          <a:xfrm>
            <a:off x="6913446" y="1185485"/>
            <a:ext cx="1940992" cy="20819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691"/>
              </a:lnSpc>
            </a:pPr>
            <a:r>
              <a:rPr lang="en-US" sz="1207" spc="60">
                <a:solidFill>
                  <a:srgbClr val="000000"/>
                </a:solidFill>
                <a:latin typeface="Garet"/>
                <a:ea typeface="Garet"/>
                <a:cs typeface="Garet"/>
                <a:sym typeface="Garet"/>
              </a:rPr>
              <a:t>Director Post Award</a:t>
            </a:r>
          </a:p>
        </p:txBody>
      </p:sp>
      <p:sp>
        <p:nvSpPr>
          <p:cNvPr id="36" name="AutoShape 3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713656" y="1035112"/>
            <a:ext cx="4041005" cy="146345"/>
          </a:xfrm>
          <a:prstGeom prst="line">
            <a:avLst/>
          </a:prstGeom>
          <a:ln w="38100" cap="flat">
            <a:solidFill>
              <a:srgbClr val="CFB991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3" name="AutoShape 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36640" y="1035597"/>
            <a:ext cx="0" cy="7683822"/>
          </a:xfrm>
          <a:prstGeom prst="line">
            <a:avLst/>
          </a:prstGeom>
          <a:ln w="38100" cap="flat">
            <a:solidFill>
              <a:srgbClr val="CFB991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86" name="AutoShape 8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flipH="1">
            <a:off x="218199" y="1035112"/>
            <a:ext cx="236894" cy="485"/>
          </a:xfrm>
          <a:prstGeom prst="line">
            <a:avLst/>
          </a:prstGeom>
          <a:ln w="38100" cap="flat">
            <a:solidFill>
              <a:srgbClr val="CFB991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grpSp>
        <p:nvGrpSpPr>
          <p:cNvPr id="51" name="Group 5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455093" y="603302"/>
            <a:ext cx="2258563" cy="863620"/>
            <a:chOff x="0" y="0"/>
            <a:chExt cx="785727" cy="300443"/>
          </a:xfrm>
        </p:grpSpPr>
        <p:sp>
          <p:nvSpPr>
            <p:cNvPr id="52" name="Freeform 52">
              <a:extLs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0" y="0"/>
              <a:ext cx="785727" cy="300443"/>
            </a:xfrm>
            <a:custGeom>
              <a:avLst/>
              <a:gdLst/>
              <a:ahLst/>
              <a:cxnLst/>
              <a:rect l="l" t="t" r="r" b="b"/>
              <a:pathLst>
                <a:path w="785727" h="300443">
                  <a:moveTo>
                    <a:pt x="34278" y="0"/>
                  </a:moveTo>
                  <a:lnTo>
                    <a:pt x="751449" y="0"/>
                  </a:lnTo>
                  <a:cubicBezTo>
                    <a:pt x="760540" y="0"/>
                    <a:pt x="769259" y="3611"/>
                    <a:pt x="775687" y="10040"/>
                  </a:cubicBezTo>
                  <a:cubicBezTo>
                    <a:pt x="782116" y="16468"/>
                    <a:pt x="785727" y="25187"/>
                    <a:pt x="785727" y="34278"/>
                  </a:cubicBezTo>
                  <a:lnTo>
                    <a:pt x="785727" y="266165"/>
                  </a:lnTo>
                  <a:cubicBezTo>
                    <a:pt x="785727" y="275256"/>
                    <a:pt x="782116" y="283975"/>
                    <a:pt x="775687" y="290403"/>
                  </a:cubicBezTo>
                  <a:cubicBezTo>
                    <a:pt x="769259" y="296832"/>
                    <a:pt x="760540" y="300443"/>
                    <a:pt x="751449" y="300443"/>
                  </a:cubicBezTo>
                  <a:lnTo>
                    <a:pt x="34278" y="300443"/>
                  </a:lnTo>
                  <a:cubicBezTo>
                    <a:pt x="25187" y="300443"/>
                    <a:pt x="16468" y="296832"/>
                    <a:pt x="10040" y="290403"/>
                  </a:cubicBezTo>
                  <a:cubicBezTo>
                    <a:pt x="3611" y="283975"/>
                    <a:pt x="0" y="275256"/>
                    <a:pt x="0" y="266165"/>
                  </a:cubicBezTo>
                  <a:lnTo>
                    <a:pt x="0" y="34278"/>
                  </a:lnTo>
                  <a:cubicBezTo>
                    <a:pt x="0" y="25187"/>
                    <a:pt x="3611" y="16468"/>
                    <a:pt x="10040" y="10040"/>
                  </a:cubicBezTo>
                  <a:cubicBezTo>
                    <a:pt x="16468" y="3611"/>
                    <a:pt x="25187" y="0"/>
                    <a:pt x="34278" y="0"/>
                  </a:cubicBezTo>
                  <a:close/>
                </a:path>
              </a:pathLst>
            </a:custGeom>
            <a:solidFill>
              <a:srgbClr val="ECD5AC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3" name="TextBox 53"/>
            <p:cNvSpPr txBox="1"/>
            <p:nvPr/>
          </p:nvSpPr>
          <p:spPr>
            <a:xfrm>
              <a:off x="0" y="-19050"/>
              <a:ext cx="785727" cy="319493"/>
            </a:xfrm>
            <a:prstGeom prst="rect">
              <a:avLst/>
            </a:prstGeom>
          </p:spPr>
          <p:txBody>
            <a:bodyPr lIns="68272" tIns="68272" rIns="68272" bIns="68272" rtlCol="0" anchor="ctr"/>
            <a:lstStyle/>
            <a:p>
              <a:pPr marL="0" lvl="0" indent="0" algn="ctr">
                <a:lnSpc>
                  <a:spcPts val="1369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54" name="TextBox 54"/>
          <p:cNvSpPr txBox="1"/>
          <p:nvPr/>
        </p:nvSpPr>
        <p:spPr>
          <a:xfrm>
            <a:off x="613878" y="674840"/>
            <a:ext cx="1940992" cy="25463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239"/>
              </a:lnSpc>
            </a:pPr>
            <a:r>
              <a:rPr lang="en-US" sz="1599" b="1" spc="79">
                <a:solidFill>
                  <a:srgbClr val="000000"/>
                </a:solidFill>
                <a:latin typeface="Garet Bold"/>
                <a:ea typeface="Garet Bold"/>
                <a:cs typeface="Garet Bold"/>
                <a:sym typeface="Garet Bold"/>
              </a:rPr>
              <a:t>Marcie Britton</a:t>
            </a:r>
          </a:p>
        </p:txBody>
      </p:sp>
      <p:sp>
        <p:nvSpPr>
          <p:cNvPr id="55" name="TextBox 55"/>
          <p:cNvSpPr txBox="1"/>
          <p:nvPr/>
        </p:nvSpPr>
        <p:spPr>
          <a:xfrm>
            <a:off x="613878" y="933503"/>
            <a:ext cx="1940992" cy="41850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691"/>
              </a:lnSpc>
            </a:pPr>
            <a:r>
              <a:rPr lang="en-US" sz="1207" spc="60">
                <a:solidFill>
                  <a:srgbClr val="000000"/>
                </a:solidFill>
                <a:latin typeface="Garet"/>
                <a:ea typeface="Garet"/>
                <a:cs typeface="Garet"/>
                <a:sym typeface="Garet"/>
              </a:rPr>
              <a:t>Senior Manager </a:t>
            </a:r>
          </a:p>
          <a:p>
            <a:pPr algn="ctr">
              <a:lnSpc>
                <a:spcPts val="1691"/>
              </a:lnSpc>
            </a:pPr>
            <a:r>
              <a:rPr lang="en-US" sz="1207" spc="60">
                <a:solidFill>
                  <a:srgbClr val="000000"/>
                </a:solidFill>
                <a:latin typeface="Garet"/>
                <a:ea typeface="Garet"/>
                <a:cs typeface="Garet"/>
                <a:sym typeface="Garet"/>
              </a:rPr>
              <a:t>Launch &amp; Subaward</a:t>
            </a:r>
          </a:p>
        </p:txBody>
      </p:sp>
      <p:sp>
        <p:nvSpPr>
          <p:cNvPr id="87" name="AutoShape 87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flipH="1">
            <a:off x="239364" y="2078913"/>
            <a:ext cx="215729" cy="410"/>
          </a:xfrm>
          <a:prstGeom prst="line">
            <a:avLst/>
          </a:prstGeom>
          <a:ln w="38100" cap="flat">
            <a:solidFill>
              <a:srgbClr val="CFB991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grpSp>
        <p:nvGrpSpPr>
          <p:cNvPr id="37" name="Group 37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455093" y="1582161"/>
            <a:ext cx="2759786" cy="993504"/>
            <a:chOff x="0" y="0"/>
            <a:chExt cx="1297856" cy="467219"/>
          </a:xfrm>
        </p:grpSpPr>
        <p:sp>
          <p:nvSpPr>
            <p:cNvPr id="38" name="Freeform 38">
              <a:extLs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0" y="0"/>
              <a:ext cx="1297856" cy="467219"/>
            </a:xfrm>
            <a:custGeom>
              <a:avLst/>
              <a:gdLst/>
              <a:ahLst/>
              <a:cxnLst/>
              <a:rect l="l" t="t" r="r" b="b"/>
              <a:pathLst>
                <a:path w="1297856" h="467219">
                  <a:moveTo>
                    <a:pt x="28053" y="0"/>
                  </a:moveTo>
                  <a:lnTo>
                    <a:pt x="1269804" y="0"/>
                  </a:lnTo>
                  <a:cubicBezTo>
                    <a:pt x="1285297" y="0"/>
                    <a:pt x="1297856" y="12560"/>
                    <a:pt x="1297856" y="28053"/>
                  </a:cubicBezTo>
                  <a:lnTo>
                    <a:pt x="1297856" y="439167"/>
                  </a:lnTo>
                  <a:cubicBezTo>
                    <a:pt x="1297856" y="454660"/>
                    <a:pt x="1285297" y="467219"/>
                    <a:pt x="1269804" y="467219"/>
                  </a:cubicBezTo>
                  <a:lnTo>
                    <a:pt x="28053" y="467219"/>
                  </a:lnTo>
                  <a:cubicBezTo>
                    <a:pt x="12560" y="467219"/>
                    <a:pt x="0" y="454660"/>
                    <a:pt x="0" y="439167"/>
                  </a:cubicBezTo>
                  <a:lnTo>
                    <a:pt x="0" y="28053"/>
                  </a:lnTo>
                  <a:cubicBezTo>
                    <a:pt x="0" y="12560"/>
                    <a:pt x="12560" y="0"/>
                    <a:pt x="28053" y="0"/>
                  </a:cubicBezTo>
                  <a:close/>
                </a:path>
              </a:pathLst>
            </a:custGeom>
            <a:solidFill>
              <a:srgbClr val="ECD5AC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9" name="TextBox 39"/>
            <p:cNvSpPr txBox="1"/>
            <p:nvPr/>
          </p:nvSpPr>
          <p:spPr>
            <a:xfrm>
              <a:off x="0" y="-19050"/>
              <a:ext cx="1297856" cy="486269"/>
            </a:xfrm>
            <a:prstGeom prst="rect">
              <a:avLst/>
            </a:prstGeom>
          </p:spPr>
          <p:txBody>
            <a:bodyPr lIns="50504" tIns="50504" rIns="50504" bIns="50504" rtlCol="0" anchor="ctr"/>
            <a:lstStyle/>
            <a:p>
              <a:pPr marL="0" lvl="0" indent="0" algn="ctr">
                <a:lnSpc>
                  <a:spcPts val="1282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40" name="TextBox 40"/>
          <p:cNvSpPr txBox="1"/>
          <p:nvPr/>
        </p:nvSpPr>
        <p:spPr>
          <a:xfrm>
            <a:off x="1141593" y="1744509"/>
            <a:ext cx="1386785" cy="25463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239"/>
              </a:lnSpc>
            </a:pPr>
            <a:r>
              <a:rPr lang="en-US" sz="1599" b="1" spc="79">
                <a:solidFill>
                  <a:srgbClr val="000000"/>
                </a:solidFill>
                <a:latin typeface="Garet Bold"/>
                <a:ea typeface="Garet Bold"/>
                <a:cs typeface="Garet Bold"/>
                <a:sym typeface="Garet Bold"/>
              </a:rPr>
              <a:t>Betsy Arias</a:t>
            </a:r>
          </a:p>
        </p:txBody>
      </p:sp>
      <p:sp>
        <p:nvSpPr>
          <p:cNvPr id="41" name="TextBox 41"/>
          <p:cNvSpPr txBox="1"/>
          <p:nvPr/>
        </p:nvSpPr>
        <p:spPr>
          <a:xfrm>
            <a:off x="512664" y="2009167"/>
            <a:ext cx="2644644" cy="41873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686"/>
              </a:lnSpc>
            </a:pPr>
            <a:r>
              <a:rPr lang="en-US" sz="1204" spc="60" dirty="0">
                <a:solidFill>
                  <a:srgbClr val="000000"/>
                </a:solidFill>
                <a:latin typeface="Garet"/>
                <a:ea typeface="Garet"/>
                <a:cs typeface="Garet"/>
                <a:sym typeface="Garet"/>
              </a:rPr>
              <a:t>Senior Sponsored </a:t>
            </a:r>
          </a:p>
          <a:p>
            <a:pPr algn="ctr">
              <a:lnSpc>
                <a:spcPts val="1686"/>
              </a:lnSpc>
            </a:pPr>
            <a:r>
              <a:rPr lang="en-US" sz="1204" spc="60" dirty="0">
                <a:solidFill>
                  <a:srgbClr val="000000"/>
                </a:solidFill>
                <a:latin typeface="Garet"/>
                <a:ea typeface="Garet"/>
                <a:cs typeface="Garet"/>
                <a:sym typeface="Garet"/>
              </a:rPr>
              <a:t>Funding Admin - Launch</a:t>
            </a:r>
          </a:p>
        </p:txBody>
      </p:sp>
      <p:sp>
        <p:nvSpPr>
          <p:cNvPr id="88" name="AutoShape 8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flipH="1">
            <a:off x="239364" y="3172571"/>
            <a:ext cx="215729" cy="410"/>
          </a:xfrm>
          <a:prstGeom prst="line">
            <a:avLst/>
          </a:prstGeom>
          <a:ln w="38100" cap="flat">
            <a:solidFill>
              <a:srgbClr val="CFB991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grpSp>
        <p:nvGrpSpPr>
          <p:cNvPr id="56" name="Group 5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455093" y="2681683"/>
            <a:ext cx="2759786" cy="981775"/>
            <a:chOff x="0" y="0"/>
            <a:chExt cx="1297856" cy="461703"/>
          </a:xfrm>
        </p:grpSpPr>
        <p:sp>
          <p:nvSpPr>
            <p:cNvPr id="57" name="Freeform 57">
              <a:extLs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0" y="0"/>
              <a:ext cx="1297856" cy="461703"/>
            </a:xfrm>
            <a:custGeom>
              <a:avLst/>
              <a:gdLst/>
              <a:ahLst/>
              <a:cxnLst/>
              <a:rect l="l" t="t" r="r" b="b"/>
              <a:pathLst>
                <a:path w="1297856" h="461703">
                  <a:moveTo>
                    <a:pt x="28053" y="0"/>
                  </a:moveTo>
                  <a:lnTo>
                    <a:pt x="1269804" y="0"/>
                  </a:lnTo>
                  <a:cubicBezTo>
                    <a:pt x="1285297" y="0"/>
                    <a:pt x="1297856" y="12560"/>
                    <a:pt x="1297856" y="28053"/>
                  </a:cubicBezTo>
                  <a:lnTo>
                    <a:pt x="1297856" y="433651"/>
                  </a:lnTo>
                  <a:cubicBezTo>
                    <a:pt x="1297856" y="449144"/>
                    <a:pt x="1285297" y="461703"/>
                    <a:pt x="1269804" y="461703"/>
                  </a:cubicBezTo>
                  <a:lnTo>
                    <a:pt x="28053" y="461703"/>
                  </a:lnTo>
                  <a:cubicBezTo>
                    <a:pt x="12560" y="461703"/>
                    <a:pt x="0" y="449144"/>
                    <a:pt x="0" y="433651"/>
                  </a:cubicBezTo>
                  <a:lnTo>
                    <a:pt x="0" y="28053"/>
                  </a:lnTo>
                  <a:cubicBezTo>
                    <a:pt x="0" y="12560"/>
                    <a:pt x="12560" y="0"/>
                    <a:pt x="28053" y="0"/>
                  </a:cubicBezTo>
                  <a:close/>
                </a:path>
              </a:pathLst>
            </a:custGeom>
            <a:solidFill>
              <a:srgbClr val="ECD5AC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8" name="TextBox 58"/>
            <p:cNvSpPr txBox="1"/>
            <p:nvPr/>
          </p:nvSpPr>
          <p:spPr>
            <a:xfrm>
              <a:off x="0" y="-19050"/>
              <a:ext cx="1297856" cy="480753"/>
            </a:xfrm>
            <a:prstGeom prst="rect">
              <a:avLst/>
            </a:prstGeom>
          </p:spPr>
          <p:txBody>
            <a:bodyPr lIns="50504" tIns="50504" rIns="50504" bIns="50504" rtlCol="0" anchor="ctr"/>
            <a:lstStyle/>
            <a:p>
              <a:pPr marL="0" lvl="0" indent="0" algn="ctr">
                <a:lnSpc>
                  <a:spcPts val="1282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59" name="TextBox 59"/>
          <p:cNvSpPr txBox="1"/>
          <p:nvPr/>
        </p:nvSpPr>
        <p:spPr>
          <a:xfrm>
            <a:off x="768047" y="2848031"/>
            <a:ext cx="2133879" cy="25463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239"/>
              </a:lnSpc>
            </a:pPr>
            <a:r>
              <a:rPr lang="en-US" sz="1599" b="1" spc="79">
                <a:solidFill>
                  <a:srgbClr val="000000"/>
                </a:solidFill>
                <a:latin typeface="Garet Bold"/>
                <a:ea typeface="Garet Bold"/>
                <a:cs typeface="Garet Bold"/>
                <a:sym typeface="Garet Bold"/>
              </a:rPr>
              <a:t>Deirdre Halsema</a:t>
            </a:r>
          </a:p>
        </p:txBody>
      </p:sp>
      <p:sp>
        <p:nvSpPr>
          <p:cNvPr id="60" name="TextBox 60"/>
          <p:cNvSpPr txBox="1"/>
          <p:nvPr/>
        </p:nvSpPr>
        <p:spPr>
          <a:xfrm>
            <a:off x="620307" y="3136443"/>
            <a:ext cx="2429357" cy="41873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686"/>
              </a:lnSpc>
            </a:pPr>
            <a:r>
              <a:rPr lang="en-US" sz="1204" spc="60" dirty="0">
                <a:solidFill>
                  <a:srgbClr val="000000"/>
                </a:solidFill>
                <a:latin typeface="Garet"/>
                <a:ea typeface="Garet"/>
                <a:cs typeface="Garet"/>
                <a:sym typeface="Garet"/>
              </a:rPr>
              <a:t>Associate Sponsored </a:t>
            </a:r>
          </a:p>
          <a:p>
            <a:pPr algn="ctr">
              <a:lnSpc>
                <a:spcPts val="1686"/>
              </a:lnSpc>
            </a:pPr>
            <a:r>
              <a:rPr lang="en-US" sz="1204" spc="60" dirty="0">
                <a:solidFill>
                  <a:srgbClr val="000000"/>
                </a:solidFill>
                <a:latin typeface="Garet"/>
                <a:ea typeface="Garet"/>
                <a:cs typeface="Garet"/>
                <a:sym typeface="Garet"/>
              </a:rPr>
              <a:t>Funding Admin - Launch</a:t>
            </a:r>
          </a:p>
        </p:txBody>
      </p:sp>
      <p:sp>
        <p:nvSpPr>
          <p:cNvPr id="89" name="AutoShape 89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flipH="1">
            <a:off x="236640" y="4257628"/>
            <a:ext cx="218453" cy="410"/>
          </a:xfrm>
          <a:prstGeom prst="line">
            <a:avLst/>
          </a:prstGeom>
          <a:ln w="38100" cap="flat">
            <a:solidFill>
              <a:srgbClr val="CFB991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grpSp>
        <p:nvGrpSpPr>
          <p:cNvPr id="61" name="Group 6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455093" y="3769054"/>
            <a:ext cx="2759786" cy="977149"/>
            <a:chOff x="0" y="0"/>
            <a:chExt cx="1297856" cy="459528"/>
          </a:xfrm>
        </p:grpSpPr>
        <p:sp>
          <p:nvSpPr>
            <p:cNvPr id="62" name="Freeform 62">
              <a:extLs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0" y="0"/>
              <a:ext cx="1297856" cy="459528"/>
            </a:xfrm>
            <a:custGeom>
              <a:avLst/>
              <a:gdLst/>
              <a:ahLst/>
              <a:cxnLst/>
              <a:rect l="l" t="t" r="r" b="b"/>
              <a:pathLst>
                <a:path w="1297856" h="459528">
                  <a:moveTo>
                    <a:pt x="28053" y="0"/>
                  </a:moveTo>
                  <a:lnTo>
                    <a:pt x="1269804" y="0"/>
                  </a:lnTo>
                  <a:cubicBezTo>
                    <a:pt x="1285297" y="0"/>
                    <a:pt x="1297856" y="12560"/>
                    <a:pt x="1297856" y="28053"/>
                  </a:cubicBezTo>
                  <a:lnTo>
                    <a:pt x="1297856" y="431476"/>
                  </a:lnTo>
                  <a:cubicBezTo>
                    <a:pt x="1297856" y="446969"/>
                    <a:pt x="1285297" y="459528"/>
                    <a:pt x="1269804" y="459528"/>
                  </a:cubicBezTo>
                  <a:lnTo>
                    <a:pt x="28053" y="459528"/>
                  </a:lnTo>
                  <a:cubicBezTo>
                    <a:pt x="12560" y="459528"/>
                    <a:pt x="0" y="446969"/>
                    <a:pt x="0" y="431476"/>
                  </a:cubicBezTo>
                  <a:lnTo>
                    <a:pt x="0" y="28053"/>
                  </a:lnTo>
                  <a:cubicBezTo>
                    <a:pt x="0" y="12560"/>
                    <a:pt x="12560" y="0"/>
                    <a:pt x="28053" y="0"/>
                  </a:cubicBezTo>
                  <a:close/>
                </a:path>
              </a:pathLst>
            </a:custGeom>
            <a:solidFill>
              <a:srgbClr val="ECD5AC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63" name="TextBox 63"/>
            <p:cNvSpPr txBox="1"/>
            <p:nvPr/>
          </p:nvSpPr>
          <p:spPr>
            <a:xfrm>
              <a:off x="0" y="-19050"/>
              <a:ext cx="1297856" cy="478578"/>
            </a:xfrm>
            <a:prstGeom prst="rect">
              <a:avLst/>
            </a:prstGeom>
          </p:spPr>
          <p:txBody>
            <a:bodyPr lIns="50504" tIns="50504" rIns="50504" bIns="50504" rtlCol="0" anchor="ctr"/>
            <a:lstStyle/>
            <a:p>
              <a:pPr marL="0" lvl="0" indent="0" algn="ctr">
                <a:lnSpc>
                  <a:spcPts val="1282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64" name="TextBox 64"/>
          <p:cNvSpPr txBox="1"/>
          <p:nvPr/>
        </p:nvSpPr>
        <p:spPr>
          <a:xfrm>
            <a:off x="768047" y="3916898"/>
            <a:ext cx="2133879" cy="25463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239"/>
              </a:lnSpc>
            </a:pPr>
            <a:r>
              <a:rPr lang="en-US" sz="1599" b="1" spc="79" dirty="0">
                <a:solidFill>
                  <a:srgbClr val="000000"/>
                </a:solidFill>
                <a:latin typeface="Garet Bold"/>
                <a:ea typeface="Garet Bold"/>
                <a:cs typeface="Garet Bold"/>
                <a:sym typeface="Garet Bold"/>
              </a:rPr>
              <a:t>Jennifer Rettig</a:t>
            </a:r>
          </a:p>
        </p:txBody>
      </p:sp>
      <p:sp>
        <p:nvSpPr>
          <p:cNvPr id="65" name="TextBox 65"/>
          <p:cNvSpPr txBox="1"/>
          <p:nvPr/>
        </p:nvSpPr>
        <p:spPr>
          <a:xfrm>
            <a:off x="620307" y="4200685"/>
            <a:ext cx="2429357" cy="41873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686"/>
              </a:lnSpc>
            </a:pPr>
            <a:r>
              <a:rPr lang="en-US" sz="1204" spc="60">
                <a:solidFill>
                  <a:srgbClr val="000000"/>
                </a:solidFill>
                <a:latin typeface="Garet"/>
                <a:ea typeface="Garet"/>
                <a:cs typeface="Garet"/>
                <a:sym typeface="Garet"/>
              </a:rPr>
              <a:t>Associate Sponsored </a:t>
            </a:r>
          </a:p>
          <a:p>
            <a:pPr algn="ctr">
              <a:lnSpc>
                <a:spcPts val="1686"/>
              </a:lnSpc>
            </a:pPr>
            <a:r>
              <a:rPr lang="en-US" sz="1204" spc="60">
                <a:solidFill>
                  <a:srgbClr val="000000"/>
                </a:solidFill>
                <a:latin typeface="Garet"/>
                <a:ea typeface="Garet"/>
                <a:cs typeface="Garet"/>
                <a:sym typeface="Garet"/>
              </a:rPr>
              <a:t>Funding Admin - Launch</a:t>
            </a:r>
          </a:p>
        </p:txBody>
      </p:sp>
      <p:sp>
        <p:nvSpPr>
          <p:cNvPr id="90" name="AutoShape 90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flipH="1" flipV="1">
            <a:off x="236640" y="5340783"/>
            <a:ext cx="218453" cy="56"/>
          </a:xfrm>
          <a:prstGeom prst="line">
            <a:avLst/>
          </a:prstGeom>
          <a:ln w="38100" cap="flat">
            <a:solidFill>
              <a:srgbClr val="CFB991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grpSp>
        <p:nvGrpSpPr>
          <p:cNvPr id="66" name="Group 6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455093" y="4851798"/>
            <a:ext cx="2759786" cy="978082"/>
            <a:chOff x="0" y="0"/>
            <a:chExt cx="1297856" cy="459967"/>
          </a:xfrm>
        </p:grpSpPr>
        <p:sp>
          <p:nvSpPr>
            <p:cNvPr id="67" name="Freeform 67">
              <a:extLs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0" y="0"/>
              <a:ext cx="1297856" cy="459967"/>
            </a:xfrm>
            <a:custGeom>
              <a:avLst/>
              <a:gdLst/>
              <a:ahLst/>
              <a:cxnLst/>
              <a:rect l="l" t="t" r="r" b="b"/>
              <a:pathLst>
                <a:path w="1297856" h="459967">
                  <a:moveTo>
                    <a:pt x="28053" y="0"/>
                  </a:moveTo>
                  <a:lnTo>
                    <a:pt x="1269804" y="0"/>
                  </a:lnTo>
                  <a:cubicBezTo>
                    <a:pt x="1285297" y="0"/>
                    <a:pt x="1297856" y="12560"/>
                    <a:pt x="1297856" y="28053"/>
                  </a:cubicBezTo>
                  <a:lnTo>
                    <a:pt x="1297856" y="431914"/>
                  </a:lnTo>
                  <a:cubicBezTo>
                    <a:pt x="1297856" y="447407"/>
                    <a:pt x="1285297" y="459967"/>
                    <a:pt x="1269804" y="459967"/>
                  </a:cubicBezTo>
                  <a:lnTo>
                    <a:pt x="28053" y="459967"/>
                  </a:lnTo>
                  <a:cubicBezTo>
                    <a:pt x="12560" y="459967"/>
                    <a:pt x="0" y="447407"/>
                    <a:pt x="0" y="431914"/>
                  </a:cubicBezTo>
                  <a:lnTo>
                    <a:pt x="0" y="28053"/>
                  </a:lnTo>
                  <a:cubicBezTo>
                    <a:pt x="0" y="12560"/>
                    <a:pt x="12560" y="0"/>
                    <a:pt x="28053" y="0"/>
                  </a:cubicBezTo>
                  <a:close/>
                </a:path>
              </a:pathLst>
            </a:custGeom>
            <a:solidFill>
              <a:srgbClr val="ECD5AC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8" name="TextBox 68"/>
            <p:cNvSpPr txBox="1"/>
            <p:nvPr/>
          </p:nvSpPr>
          <p:spPr>
            <a:xfrm>
              <a:off x="0" y="-19050"/>
              <a:ext cx="1297856" cy="479017"/>
            </a:xfrm>
            <a:prstGeom prst="rect">
              <a:avLst/>
            </a:prstGeom>
          </p:spPr>
          <p:txBody>
            <a:bodyPr lIns="50504" tIns="50504" rIns="50504" bIns="50504" rtlCol="0" anchor="ctr"/>
            <a:lstStyle/>
            <a:p>
              <a:pPr marL="0" lvl="0" indent="0" algn="ctr">
                <a:lnSpc>
                  <a:spcPts val="1282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69" name="TextBox 69"/>
          <p:cNvSpPr txBox="1"/>
          <p:nvPr/>
        </p:nvSpPr>
        <p:spPr>
          <a:xfrm>
            <a:off x="768047" y="4990118"/>
            <a:ext cx="2133879" cy="26509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248"/>
              </a:lnSpc>
            </a:pPr>
            <a:r>
              <a:rPr lang="en-US" sz="1606" b="1" spc="80">
                <a:solidFill>
                  <a:srgbClr val="000000"/>
                </a:solidFill>
                <a:latin typeface="Garet Bold"/>
                <a:ea typeface="Garet Bold"/>
                <a:cs typeface="Garet Bold"/>
                <a:sym typeface="Garet Bold"/>
              </a:rPr>
              <a:t>Ken Suter</a:t>
            </a:r>
          </a:p>
        </p:txBody>
      </p:sp>
      <p:sp>
        <p:nvSpPr>
          <p:cNvPr id="70" name="TextBox 70"/>
          <p:cNvSpPr txBox="1"/>
          <p:nvPr/>
        </p:nvSpPr>
        <p:spPr>
          <a:xfrm>
            <a:off x="620307" y="5284363"/>
            <a:ext cx="2429357" cy="41873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686"/>
              </a:lnSpc>
            </a:pPr>
            <a:r>
              <a:rPr lang="en-US" sz="1204" spc="60">
                <a:solidFill>
                  <a:srgbClr val="000000"/>
                </a:solidFill>
                <a:latin typeface="Garet"/>
                <a:ea typeface="Garet"/>
                <a:cs typeface="Garet"/>
                <a:sym typeface="Garet"/>
              </a:rPr>
              <a:t>Lead Sub-Award Officer</a:t>
            </a:r>
          </a:p>
          <a:p>
            <a:pPr algn="ctr">
              <a:lnSpc>
                <a:spcPts val="1686"/>
              </a:lnSpc>
            </a:pPr>
            <a:r>
              <a:rPr lang="en-US" sz="1204" spc="60">
                <a:solidFill>
                  <a:srgbClr val="000000"/>
                </a:solidFill>
                <a:latin typeface="Garet"/>
                <a:ea typeface="Garet"/>
                <a:cs typeface="Garet"/>
                <a:sym typeface="Garet"/>
              </a:rPr>
              <a:t>Subaward</a:t>
            </a:r>
          </a:p>
        </p:txBody>
      </p:sp>
      <p:sp>
        <p:nvSpPr>
          <p:cNvPr id="91" name="AutoShape 9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flipH="1" flipV="1">
            <a:off x="239364" y="6445417"/>
            <a:ext cx="220631" cy="110"/>
          </a:xfrm>
          <a:prstGeom prst="line">
            <a:avLst/>
          </a:prstGeom>
          <a:ln w="38100" cap="flat">
            <a:solidFill>
              <a:srgbClr val="CFB991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grpSp>
        <p:nvGrpSpPr>
          <p:cNvPr id="71" name="Group 7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459995" y="5934543"/>
            <a:ext cx="2754884" cy="1021969"/>
            <a:chOff x="0" y="0"/>
            <a:chExt cx="1295551" cy="480606"/>
          </a:xfrm>
        </p:grpSpPr>
        <p:sp>
          <p:nvSpPr>
            <p:cNvPr id="72" name="Freeform 72">
              <a:extLs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0" y="0"/>
              <a:ext cx="1295551" cy="480606"/>
            </a:xfrm>
            <a:custGeom>
              <a:avLst/>
              <a:gdLst/>
              <a:ahLst/>
              <a:cxnLst/>
              <a:rect l="l" t="t" r="r" b="b"/>
              <a:pathLst>
                <a:path w="1295551" h="480606">
                  <a:moveTo>
                    <a:pt x="28103" y="0"/>
                  </a:moveTo>
                  <a:lnTo>
                    <a:pt x="1267448" y="0"/>
                  </a:lnTo>
                  <a:cubicBezTo>
                    <a:pt x="1274902" y="0"/>
                    <a:pt x="1282050" y="2961"/>
                    <a:pt x="1287320" y="8231"/>
                  </a:cubicBezTo>
                  <a:cubicBezTo>
                    <a:pt x="1292590" y="13501"/>
                    <a:pt x="1295551" y="20649"/>
                    <a:pt x="1295551" y="28103"/>
                  </a:cubicBezTo>
                  <a:lnTo>
                    <a:pt x="1295551" y="452503"/>
                  </a:lnTo>
                  <a:cubicBezTo>
                    <a:pt x="1295551" y="459956"/>
                    <a:pt x="1292590" y="467104"/>
                    <a:pt x="1287320" y="472375"/>
                  </a:cubicBezTo>
                  <a:cubicBezTo>
                    <a:pt x="1282050" y="477645"/>
                    <a:pt x="1274902" y="480606"/>
                    <a:pt x="1267448" y="480606"/>
                  </a:cubicBezTo>
                  <a:lnTo>
                    <a:pt x="28103" y="480606"/>
                  </a:lnTo>
                  <a:cubicBezTo>
                    <a:pt x="12582" y="480606"/>
                    <a:pt x="0" y="468024"/>
                    <a:pt x="0" y="452503"/>
                  </a:cubicBezTo>
                  <a:lnTo>
                    <a:pt x="0" y="28103"/>
                  </a:lnTo>
                  <a:cubicBezTo>
                    <a:pt x="0" y="12582"/>
                    <a:pt x="12582" y="0"/>
                    <a:pt x="28103" y="0"/>
                  </a:cubicBezTo>
                  <a:close/>
                </a:path>
              </a:pathLst>
            </a:custGeom>
            <a:solidFill>
              <a:srgbClr val="ECD5AC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3" name="TextBox 73"/>
            <p:cNvSpPr txBox="1"/>
            <p:nvPr/>
          </p:nvSpPr>
          <p:spPr>
            <a:xfrm>
              <a:off x="0" y="-19050"/>
              <a:ext cx="1295551" cy="499656"/>
            </a:xfrm>
            <a:prstGeom prst="rect">
              <a:avLst/>
            </a:prstGeom>
          </p:spPr>
          <p:txBody>
            <a:bodyPr lIns="50504" tIns="50504" rIns="50504" bIns="50504" rtlCol="0" anchor="ctr"/>
            <a:lstStyle/>
            <a:p>
              <a:pPr marL="0" lvl="0" indent="0" algn="ctr">
                <a:lnSpc>
                  <a:spcPts val="1282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74" name="TextBox 74"/>
          <p:cNvSpPr txBox="1"/>
          <p:nvPr/>
        </p:nvSpPr>
        <p:spPr>
          <a:xfrm>
            <a:off x="772393" y="6072863"/>
            <a:ext cx="2130088" cy="26514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248"/>
              </a:lnSpc>
            </a:pPr>
            <a:r>
              <a:rPr lang="en-US" sz="1606" b="1" spc="80">
                <a:solidFill>
                  <a:srgbClr val="000000"/>
                </a:solidFill>
                <a:latin typeface="Garet Bold"/>
                <a:ea typeface="Garet Bold"/>
                <a:cs typeface="Garet Bold"/>
                <a:sym typeface="Garet Bold"/>
              </a:rPr>
              <a:t>Cindy Sanders*+</a:t>
            </a:r>
          </a:p>
        </p:txBody>
      </p:sp>
      <p:sp>
        <p:nvSpPr>
          <p:cNvPr id="75" name="TextBox 75"/>
          <p:cNvSpPr txBox="1"/>
          <p:nvPr/>
        </p:nvSpPr>
        <p:spPr>
          <a:xfrm>
            <a:off x="459995" y="6367162"/>
            <a:ext cx="2754884" cy="41878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686"/>
              </a:lnSpc>
            </a:pPr>
            <a:r>
              <a:rPr lang="en-US" sz="1204" spc="60">
                <a:solidFill>
                  <a:srgbClr val="000000"/>
                </a:solidFill>
                <a:latin typeface="Garet"/>
                <a:ea typeface="Garet"/>
                <a:cs typeface="Garet"/>
                <a:sym typeface="Garet"/>
              </a:rPr>
              <a:t>Sponsored Funding Admin - Subaward (AFRL Hub)</a:t>
            </a:r>
          </a:p>
        </p:txBody>
      </p:sp>
      <p:sp>
        <p:nvSpPr>
          <p:cNvPr id="92" name="AutoShape 9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flipH="1" flipV="1">
            <a:off x="239364" y="7571941"/>
            <a:ext cx="215729" cy="56"/>
          </a:xfrm>
          <a:prstGeom prst="line">
            <a:avLst/>
          </a:prstGeom>
          <a:ln w="38100" cap="flat">
            <a:solidFill>
              <a:srgbClr val="CFB991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grpSp>
        <p:nvGrpSpPr>
          <p:cNvPr id="76" name="Group 7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455093" y="7061067"/>
            <a:ext cx="2759786" cy="1021860"/>
            <a:chOff x="0" y="0"/>
            <a:chExt cx="1297856" cy="480555"/>
          </a:xfrm>
        </p:grpSpPr>
        <p:sp>
          <p:nvSpPr>
            <p:cNvPr id="77" name="Freeform 77">
              <a:extLs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0" y="0"/>
              <a:ext cx="1297856" cy="480555"/>
            </a:xfrm>
            <a:custGeom>
              <a:avLst/>
              <a:gdLst/>
              <a:ahLst/>
              <a:cxnLst/>
              <a:rect l="l" t="t" r="r" b="b"/>
              <a:pathLst>
                <a:path w="1297856" h="480555">
                  <a:moveTo>
                    <a:pt x="28053" y="0"/>
                  </a:moveTo>
                  <a:lnTo>
                    <a:pt x="1269804" y="0"/>
                  </a:lnTo>
                  <a:cubicBezTo>
                    <a:pt x="1285297" y="0"/>
                    <a:pt x="1297856" y="12560"/>
                    <a:pt x="1297856" y="28053"/>
                  </a:cubicBezTo>
                  <a:lnTo>
                    <a:pt x="1297856" y="452502"/>
                  </a:lnTo>
                  <a:cubicBezTo>
                    <a:pt x="1297856" y="467995"/>
                    <a:pt x="1285297" y="480555"/>
                    <a:pt x="1269804" y="480555"/>
                  </a:cubicBezTo>
                  <a:lnTo>
                    <a:pt x="28053" y="480555"/>
                  </a:lnTo>
                  <a:cubicBezTo>
                    <a:pt x="12560" y="480555"/>
                    <a:pt x="0" y="467995"/>
                    <a:pt x="0" y="452502"/>
                  </a:cubicBezTo>
                  <a:lnTo>
                    <a:pt x="0" y="28053"/>
                  </a:lnTo>
                  <a:cubicBezTo>
                    <a:pt x="0" y="12560"/>
                    <a:pt x="12560" y="0"/>
                    <a:pt x="28053" y="0"/>
                  </a:cubicBezTo>
                  <a:close/>
                </a:path>
              </a:pathLst>
            </a:custGeom>
            <a:solidFill>
              <a:srgbClr val="ECD5AC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8" name="TextBox 78"/>
            <p:cNvSpPr txBox="1"/>
            <p:nvPr/>
          </p:nvSpPr>
          <p:spPr>
            <a:xfrm>
              <a:off x="0" y="-19050"/>
              <a:ext cx="1297856" cy="499605"/>
            </a:xfrm>
            <a:prstGeom prst="rect">
              <a:avLst/>
            </a:prstGeom>
          </p:spPr>
          <p:txBody>
            <a:bodyPr lIns="50504" tIns="50504" rIns="50504" bIns="50504" rtlCol="0" anchor="ctr"/>
            <a:lstStyle/>
            <a:p>
              <a:pPr marL="0" lvl="0" indent="0" algn="ctr">
                <a:lnSpc>
                  <a:spcPts val="1282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79" name="TextBox 79"/>
          <p:cNvSpPr txBox="1"/>
          <p:nvPr/>
        </p:nvSpPr>
        <p:spPr>
          <a:xfrm>
            <a:off x="768047" y="7199386"/>
            <a:ext cx="2133879" cy="26509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248"/>
              </a:lnSpc>
            </a:pPr>
            <a:r>
              <a:rPr lang="en-US" sz="1606" b="1" spc="80">
                <a:solidFill>
                  <a:srgbClr val="000000"/>
                </a:solidFill>
                <a:latin typeface="Garet Bold"/>
                <a:ea typeface="Garet Bold"/>
                <a:cs typeface="Garet Bold"/>
                <a:sym typeface="Garet Bold"/>
              </a:rPr>
              <a:t>Ellie Faris</a:t>
            </a:r>
          </a:p>
        </p:txBody>
      </p:sp>
      <p:sp>
        <p:nvSpPr>
          <p:cNvPr id="80" name="TextBox 80"/>
          <p:cNvSpPr txBox="1"/>
          <p:nvPr/>
        </p:nvSpPr>
        <p:spPr>
          <a:xfrm>
            <a:off x="587186" y="7493631"/>
            <a:ext cx="2495600" cy="41873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686"/>
              </a:lnSpc>
            </a:pPr>
            <a:r>
              <a:rPr lang="en-US" sz="1204" spc="60">
                <a:solidFill>
                  <a:srgbClr val="000000"/>
                </a:solidFill>
                <a:latin typeface="Garet"/>
                <a:ea typeface="Garet"/>
                <a:cs typeface="Garet"/>
                <a:sym typeface="Garet"/>
              </a:rPr>
              <a:t>Sponsored Funding </a:t>
            </a:r>
          </a:p>
          <a:p>
            <a:pPr algn="ctr">
              <a:lnSpc>
                <a:spcPts val="1686"/>
              </a:lnSpc>
            </a:pPr>
            <a:r>
              <a:rPr lang="en-US" sz="1204" spc="60">
                <a:solidFill>
                  <a:srgbClr val="000000"/>
                </a:solidFill>
                <a:latin typeface="Garet"/>
                <a:ea typeface="Garet"/>
                <a:cs typeface="Garet"/>
                <a:sym typeface="Garet"/>
              </a:rPr>
              <a:t>Admin - Subaward</a:t>
            </a:r>
          </a:p>
        </p:txBody>
      </p:sp>
      <p:sp>
        <p:nvSpPr>
          <p:cNvPr id="93" name="AutoShape 9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flipH="1" flipV="1">
            <a:off x="239364" y="8698464"/>
            <a:ext cx="215729" cy="56"/>
          </a:xfrm>
          <a:prstGeom prst="line">
            <a:avLst/>
          </a:prstGeom>
          <a:ln w="38100" cap="flat">
            <a:solidFill>
              <a:srgbClr val="CFB991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grpSp>
        <p:nvGrpSpPr>
          <p:cNvPr id="81" name="Group 8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455093" y="8187590"/>
            <a:ext cx="2759786" cy="1021860"/>
            <a:chOff x="0" y="0"/>
            <a:chExt cx="1297856" cy="480555"/>
          </a:xfrm>
        </p:grpSpPr>
        <p:sp>
          <p:nvSpPr>
            <p:cNvPr id="82" name="Freeform 82">
              <a:extLs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0" y="0"/>
              <a:ext cx="1297856" cy="480555"/>
            </a:xfrm>
            <a:custGeom>
              <a:avLst/>
              <a:gdLst/>
              <a:ahLst/>
              <a:cxnLst/>
              <a:rect l="l" t="t" r="r" b="b"/>
              <a:pathLst>
                <a:path w="1297856" h="480555">
                  <a:moveTo>
                    <a:pt x="28053" y="0"/>
                  </a:moveTo>
                  <a:lnTo>
                    <a:pt x="1269804" y="0"/>
                  </a:lnTo>
                  <a:cubicBezTo>
                    <a:pt x="1285297" y="0"/>
                    <a:pt x="1297856" y="12560"/>
                    <a:pt x="1297856" y="28053"/>
                  </a:cubicBezTo>
                  <a:lnTo>
                    <a:pt x="1297856" y="452502"/>
                  </a:lnTo>
                  <a:cubicBezTo>
                    <a:pt x="1297856" y="467995"/>
                    <a:pt x="1285297" y="480555"/>
                    <a:pt x="1269804" y="480555"/>
                  </a:cubicBezTo>
                  <a:lnTo>
                    <a:pt x="28053" y="480555"/>
                  </a:lnTo>
                  <a:cubicBezTo>
                    <a:pt x="12560" y="480555"/>
                    <a:pt x="0" y="467995"/>
                    <a:pt x="0" y="452502"/>
                  </a:cubicBezTo>
                  <a:lnTo>
                    <a:pt x="0" y="28053"/>
                  </a:lnTo>
                  <a:cubicBezTo>
                    <a:pt x="0" y="12560"/>
                    <a:pt x="12560" y="0"/>
                    <a:pt x="28053" y="0"/>
                  </a:cubicBezTo>
                  <a:close/>
                </a:path>
              </a:pathLst>
            </a:custGeom>
            <a:solidFill>
              <a:srgbClr val="ECD5AC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3" name="TextBox 83"/>
            <p:cNvSpPr txBox="1"/>
            <p:nvPr/>
          </p:nvSpPr>
          <p:spPr>
            <a:xfrm>
              <a:off x="0" y="-19050"/>
              <a:ext cx="1297856" cy="499605"/>
            </a:xfrm>
            <a:prstGeom prst="rect">
              <a:avLst/>
            </a:prstGeom>
          </p:spPr>
          <p:txBody>
            <a:bodyPr lIns="50504" tIns="50504" rIns="50504" bIns="50504" rtlCol="0" anchor="ctr"/>
            <a:lstStyle/>
            <a:p>
              <a:pPr marL="0" lvl="0" indent="0" algn="ctr">
                <a:lnSpc>
                  <a:spcPts val="1282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84" name="TextBox 84"/>
          <p:cNvSpPr txBox="1"/>
          <p:nvPr/>
        </p:nvSpPr>
        <p:spPr>
          <a:xfrm>
            <a:off x="768047" y="8325910"/>
            <a:ext cx="2133879" cy="26509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248"/>
              </a:lnSpc>
            </a:pPr>
            <a:r>
              <a:rPr lang="en-US" sz="1606" b="1" spc="80">
                <a:solidFill>
                  <a:srgbClr val="000000"/>
                </a:solidFill>
                <a:latin typeface="Garet Bold"/>
                <a:ea typeface="Garet Bold"/>
                <a:cs typeface="Garet Bold"/>
                <a:sym typeface="Garet Bold"/>
              </a:rPr>
              <a:t>Michelle Shows</a:t>
            </a:r>
          </a:p>
        </p:txBody>
      </p:sp>
      <p:sp>
        <p:nvSpPr>
          <p:cNvPr id="85" name="TextBox 85"/>
          <p:cNvSpPr txBox="1"/>
          <p:nvPr/>
        </p:nvSpPr>
        <p:spPr>
          <a:xfrm>
            <a:off x="587186" y="8620154"/>
            <a:ext cx="2495600" cy="41873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686"/>
              </a:lnSpc>
            </a:pPr>
            <a:r>
              <a:rPr lang="en-US" sz="1204" spc="60">
                <a:solidFill>
                  <a:srgbClr val="000000"/>
                </a:solidFill>
                <a:latin typeface="Garet"/>
                <a:ea typeface="Garet"/>
                <a:cs typeface="Garet"/>
                <a:sym typeface="Garet"/>
              </a:rPr>
              <a:t>Sponsored Funding </a:t>
            </a:r>
          </a:p>
          <a:p>
            <a:pPr algn="ctr">
              <a:lnSpc>
                <a:spcPts val="1686"/>
              </a:lnSpc>
            </a:pPr>
            <a:r>
              <a:rPr lang="en-US" sz="1204" spc="60">
                <a:solidFill>
                  <a:srgbClr val="000000"/>
                </a:solidFill>
                <a:latin typeface="Garet"/>
                <a:ea typeface="Garet"/>
                <a:cs typeface="Garet"/>
                <a:sym typeface="Garet"/>
              </a:rPr>
              <a:t>Admin - Subaward</a:t>
            </a:r>
          </a:p>
        </p:txBody>
      </p:sp>
      <p:sp>
        <p:nvSpPr>
          <p:cNvPr id="6" name="AutoShape 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flipV="1">
            <a:off x="4991207" y="1181457"/>
            <a:ext cx="1763454" cy="658285"/>
          </a:xfrm>
          <a:prstGeom prst="line">
            <a:avLst/>
          </a:prstGeom>
          <a:ln w="38100" cap="flat">
            <a:solidFill>
              <a:srgbClr val="CFB991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4" name="AutoShape 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528637" y="2278838"/>
            <a:ext cx="0" cy="4782465"/>
          </a:xfrm>
          <a:prstGeom prst="line">
            <a:avLst/>
          </a:prstGeom>
          <a:ln w="38100" cap="flat">
            <a:solidFill>
              <a:srgbClr val="CFB991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5" name="AutoShape 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flipH="1">
            <a:off x="3528637" y="2300390"/>
            <a:ext cx="340140" cy="0"/>
          </a:xfrm>
          <a:prstGeom prst="line">
            <a:avLst/>
          </a:prstGeom>
          <a:ln w="38100" cap="flat">
            <a:solidFill>
              <a:srgbClr val="CFB991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grpSp>
        <p:nvGrpSpPr>
          <p:cNvPr id="144" name="Group 14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3868777" y="1839742"/>
            <a:ext cx="2244861" cy="921297"/>
            <a:chOff x="0" y="0"/>
            <a:chExt cx="780960" cy="320508"/>
          </a:xfrm>
        </p:grpSpPr>
        <p:sp>
          <p:nvSpPr>
            <p:cNvPr id="145" name="Freeform 145">
              <a:extLs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0" y="0"/>
              <a:ext cx="780960" cy="320508"/>
            </a:xfrm>
            <a:custGeom>
              <a:avLst/>
              <a:gdLst/>
              <a:ahLst/>
              <a:cxnLst/>
              <a:rect l="l" t="t" r="r" b="b"/>
              <a:pathLst>
                <a:path w="780960" h="320508">
                  <a:moveTo>
                    <a:pt x="34487" y="0"/>
                  </a:moveTo>
                  <a:lnTo>
                    <a:pt x="746473" y="0"/>
                  </a:lnTo>
                  <a:cubicBezTo>
                    <a:pt x="765520" y="0"/>
                    <a:pt x="780960" y="15440"/>
                    <a:pt x="780960" y="34487"/>
                  </a:cubicBezTo>
                  <a:lnTo>
                    <a:pt x="780960" y="286021"/>
                  </a:lnTo>
                  <a:cubicBezTo>
                    <a:pt x="780960" y="305068"/>
                    <a:pt x="765520" y="320508"/>
                    <a:pt x="746473" y="320508"/>
                  </a:cubicBezTo>
                  <a:lnTo>
                    <a:pt x="34487" y="320508"/>
                  </a:lnTo>
                  <a:cubicBezTo>
                    <a:pt x="15440" y="320508"/>
                    <a:pt x="0" y="305068"/>
                    <a:pt x="0" y="286021"/>
                  </a:cubicBezTo>
                  <a:lnTo>
                    <a:pt x="0" y="34487"/>
                  </a:lnTo>
                  <a:cubicBezTo>
                    <a:pt x="0" y="15440"/>
                    <a:pt x="15440" y="0"/>
                    <a:pt x="34487" y="0"/>
                  </a:cubicBezTo>
                  <a:close/>
                </a:path>
              </a:pathLst>
            </a:custGeom>
            <a:solidFill>
              <a:srgbClr val="ECD5AC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6" name="TextBox 146"/>
            <p:cNvSpPr txBox="1"/>
            <p:nvPr/>
          </p:nvSpPr>
          <p:spPr>
            <a:xfrm>
              <a:off x="0" y="-19050"/>
              <a:ext cx="780960" cy="339558"/>
            </a:xfrm>
            <a:prstGeom prst="rect">
              <a:avLst/>
            </a:prstGeom>
          </p:spPr>
          <p:txBody>
            <a:bodyPr lIns="68272" tIns="68272" rIns="68272" bIns="68272" rtlCol="0" anchor="ctr"/>
            <a:lstStyle/>
            <a:p>
              <a:pPr marL="0" lvl="0" indent="0" algn="ctr">
                <a:lnSpc>
                  <a:spcPts val="1369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147" name="TextBox 147"/>
          <p:cNvSpPr txBox="1"/>
          <p:nvPr/>
        </p:nvSpPr>
        <p:spPr>
          <a:xfrm>
            <a:off x="4095206" y="1958405"/>
            <a:ext cx="1768648" cy="26509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248"/>
              </a:lnSpc>
            </a:pPr>
            <a:r>
              <a:rPr lang="en-US" sz="1606" b="1" spc="80">
                <a:solidFill>
                  <a:srgbClr val="000000"/>
                </a:solidFill>
                <a:latin typeface="Garet Bold"/>
                <a:ea typeface="Garet Bold"/>
                <a:cs typeface="Garet Bold"/>
                <a:sym typeface="Garet Bold"/>
              </a:rPr>
              <a:t>Suzanne Payne</a:t>
            </a:r>
          </a:p>
        </p:txBody>
      </p:sp>
      <p:sp>
        <p:nvSpPr>
          <p:cNvPr id="148" name="TextBox 148"/>
          <p:cNvSpPr txBox="1"/>
          <p:nvPr/>
        </p:nvSpPr>
        <p:spPr>
          <a:xfrm>
            <a:off x="4188625" y="2194923"/>
            <a:ext cx="1605166" cy="41865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691"/>
              </a:lnSpc>
            </a:pPr>
            <a:r>
              <a:rPr lang="en-US" sz="1207" spc="60" dirty="0">
                <a:solidFill>
                  <a:srgbClr val="000000"/>
                </a:solidFill>
                <a:latin typeface="Garet"/>
                <a:ea typeface="Garet"/>
                <a:cs typeface="Garet"/>
                <a:sym typeface="Garet"/>
              </a:rPr>
              <a:t>Senior Manager Award Setup</a:t>
            </a:r>
          </a:p>
        </p:txBody>
      </p:sp>
      <p:sp>
        <p:nvSpPr>
          <p:cNvPr id="209" name="AutoShape 209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flipH="1" flipV="1">
            <a:off x="3528637" y="3377182"/>
            <a:ext cx="263940" cy="3288"/>
          </a:xfrm>
          <a:prstGeom prst="line">
            <a:avLst/>
          </a:prstGeom>
          <a:ln w="38100" cap="flat">
            <a:solidFill>
              <a:srgbClr val="CFB991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grpSp>
        <p:nvGrpSpPr>
          <p:cNvPr id="189" name="Group 189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3792577" y="2867253"/>
            <a:ext cx="2491554" cy="1026434"/>
            <a:chOff x="0" y="0"/>
            <a:chExt cx="866782" cy="357084"/>
          </a:xfrm>
        </p:grpSpPr>
        <p:sp>
          <p:nvSpPr>
            <p:cNvPr id="190" name="Freeform 190">
              <a:extLs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0" y="0"/>
              <a:ext cx="866782" cy="357084"/>
            </a:xfrm>
            <a:custGeom>
              <a:avLst/>
              <a:gdLst/>
              <a:ahLst/>
              <a:cxnLst/>
              <a:rect l="l" t="t" r="r" b="b"/>
              <a:pathLst>
                <a:path w="866782" h="357084">
                  <a:moveTo>
                    <a:pt x="31073" y="0"/>
                  </a:moveTo>
                  <a:lnTo>
                    <a:pt x="835709" y="0"/>
                  </a:lnTo>
                  <a:cubicBezTo>
                    <a:pt x="843950" y="0"/>
                    <a:pt x="851854" y="3274"/>
                    <a:pt x="857681" y="9101"/>
                  </a:cubicBezTo>
                  <a:cubicBezTo>
                    <a:pt x="863508" y="14928"/>
                    <a:pt x="866782" y="22832"/>
                    <a:pt x="866782" y="31073"/>
                  </a:cubicBezTo>
                  <a:lnTo>
                    <a:pt x="866782" y="326012"/>
                  </a:lnTo>
                  <a:cubicBezTo>
                    <a:pt x="866782" y="334253"/>
                    <a:pt x="863508" y="342156"/>
                    <a:pt x="857681" y="347983"/>
                  </a:cubicBezTo>
                  <a:cubicBezTo>
                    <a:pt x="851854" y="353811"/>
                    <a:pt x="843950" y="357084"/>
                    <a:pt x="835709" y="357084"/>
                  </a:cubicBezTo>
                  <a:lnTo>
                    <a:pt x="31073" y="357084"/>
                  </a:lnTo>
                  <a:cubicBezTo>
                    <a:pt x="22832" y="357084"/>
                    <a:pt x="14928" y="353811"/>
                    <a:pt x="9101" y="347983"/>
                  </a:cubicBezTo>
                  <a:cubicBezTo>
                    <a:pt x="3274" y="342156"/>
                    <a:pt x="0" y="334253"/>
                    <a:pt x="0" y="326012"/>
                  </a:cubicBezTo>
                  <a:lnTo>
                    <a:pt x="0" y="31073"/>
                  </a:lnTo>
                  <a:cubicBezTo>
                    <a:pt x="0" y="22832"/>
                    <a:pt x="3274" y="14928"/>
                    <a:pt x="9101" y="9101"/>
                  </a:cubicBezTo>
                  <a:cubicBezTo>
                    <a:pt x="14928" y="3274"/>
                    <a:pt x="22832" y="0"/>
                    <a:pt x="31073" y="0"/>
                  </a:cubicBezTo>
                  <a:close/>
                </a:path>
              </a:pathLst>
            </a:custGeom>
            <a:solidFill>
              <a:srgbClr val="ECD5AC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1" name="TextBox 191"/>
            <p:cNvSpPr txBox="1"/>
            <p:nvPr/>
          </p:nvSpPr>
          <p:spPr>
            <a:xfrm>
              <a:off x="0" y="-19050"/>
              <a:ext cx="866782" cy="376134"/>
            </a:xfrm>
            <a:prstGeom prst="rect">
              <a:avLst/>
            </a:prstGeom>
          </p:spPr>
          <p:txBody>
            <a:bodyPr lIns="68272" tIns="68272" rIns="68272" bIns="68272" rtlCol="0" anchor="ctr"/>
            <a:lstStyle/>
            <a:p>
              <a:pPr marL="0" lvl="0" indent="0" algn="ctr">
                <a:lnSpc>
                  <a:spcPts val="1369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192" name="TextBox 192"/>
          <p:cNvSpPr txBox="1"/>
          <p:nvPr/>
        </p:nvSpPr>
        <p:spPr>
          <a:xfrm>
            <a:off x="3818750" y="2924097"/>
            <a:ext cx="2439208" cy="26509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248"/>
              </a:lnSpc>
            </a:pPr>
            <a:r>
              <a:rPr lang="en-US" sz="1606" b="1" spc="80">
                <a:solidFill>
                  <a:srgbClr val="000000"/>
                </a:solidFill>
                <a:latin typeface="Garet Bold"/>
                <a:ea typeface="Garet Bold"/>
                <a:cs typeface="Garet Bold"/>
                <a:sym typeface="Garet Bold"/>
              </a:rPr>
              <a:t>Madaline Foglesong</a:t>
            </a:r>
          </a:p>
        </p:txBody>
      </p:sp>
      <p:sp>
        <p:nvSpPr>
          <p:cNvPr id="193" name="TextBox 193"/>
          <p:cNvSpPr txBox="1"/>
          <p:nvPr/>
        </p:nvSpPr>
        <p:spPr>
          <a:xfrm>
            <a:off x="3890927" y="3160614"/>
            <a:ext cx="2294853" cy="62903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691"/>
              </a:lnSpc>
            </a:pPr>
            <a:r>
              <a:rPr lang="en-US" sz="1207" spc="60">
                <a:solidFill>
                  <a:srgbClr val="000000"/>
                </a:solidFill>
                <a:latin typeface="Garet"/>
                <a:ea typeface="Garet"/>
                <a:cs typeface="Garet"/>
                <a:sym typeface="Garet"/>
              </a:rPr>
              <a:t>Lead Sponsored </a:t>
            </a:r>
          </a:p>
          <a:p>
            <a:pPr algn="ctr">
              <a:lnSpc>
                <a:spcPts val="1691"/>
              </a:lnSpc>
            </a:pPr>
            <a:r>
              <a:rPr lang="en-US" sz="1207" spc="60">
                <a:solidFill>
                  <a:srgbClr val="000000"/>
                </a:solidFill>
                <a:latin typeface="Garet"/>
                <a:ea typeface="Garet"/>
                <a:cs typeface="Garet"/>
                <a:sym typeface="Garet"/>
              </a:rPr>
              <a:t>Funding Admin, </a:t>
            </a:r>
          </a:p>
          <a:p>
            <a:pPr algn="ctr">
              <a:lnSpc>
                <a:spcPts val="1691"/>
              </a:lnSpc>
            </a:pPr>
            <a:r>
              <a:rPr lang="en-US" sz="1207" spc="60">
                <a:solidFill>
                  <a:srgbClr val="000000"/>
                </a:solidFill>
                <a:latin typeface="Garet"/>
                <a:ea typeface="Garet"/>
                <a:cs typeface="Garet"/>
                <a:sym typeface="Garet"/>
              </a:rPr>
              <a:t>Account Management</a:t>
            </a:r>
          </a:p>
        </p:txBody>
      </p:sp>
      <p:sp>
        <p:nvSpPr>
          <p:cNvPr id="210" name="AutoShape 210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flipH="1" flipV="1">
            <a:off x="3539724" y="4415652"/>
            <a:ext cx="263940" cy="3288"/>
          </a:xfrm>
          <a:prstGeom prst="line">
            <a:avLst/>
          </a:prstGeom>
          <a:ln w="38100" cap="flat">
            <a:solidFill>
              <a:srgbClr val="CFB991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grpSp>
        <p:nvGrpSpPr>
          <p:cNvPr id="194" name="Group 19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3803664" y="3960090"/>
            <a:ext cx="2480467" cy="917701"/>
            <a:chOff x="0" y="0"/>
            <a:chExt cx="862925" cy="319257"/>
          </a:xfrm>
        </p:grpSpPr>
        <p:sp>
          <p:nvSpPr>
            <p:cNvPr id="195" name="Freeform 195">
              <a:extLs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0" y="0"/>
              <a:ext cx="862925" cy="319257"/>
            </a:xfrm>
            <a:custGeom>
              <a:avLst/>
              <a:gdLst/>
              <a:ahLst/>
              <a:cxnLst/>
              <a:rect l="l" t="t" r="r" b="b"/>
              <a:pathLst>
                <a:path w="862925" h="319257">
                  <a:moveTo>
                    <a:pt x="31212" y="0"/>
                  </a:moveTo>
                  <a:lnTo>
                    <a:pt x="831713" y="0"/>
                  </a:lnTo>
                  <a:cubicBezTo>
                    <a:pt x="839991" y="0"/>
                    <a:pt x="847930" y="3288"/>
                    <a:pt x="853783" y="9142"/>
                  </a:cubicBezTo>
                  <a:cubicBezTo>
                    <a:pt x="859637" y="14995"/>
                    <a:pt x="862925" y="22934"/>
                    <a:pt x="862925" y="31212"/>
                  </a:cubicBezTo>
                  <a:lnTo>
                    <a:pt x="862925" y="288046"/>
                  </a:lnTo>
                  <a:cubicBezTo>
                    <a:pt x="862925" y="305283"/>
                    <a:pt x="848951" y="319257"/>
                    <a:pt x="831713" y="319257"/>
                  </a:cubicBezTo>
                  <a:lnTo>
                    <a:pt x="31212" y="319257"/>
                  </a:lnTo>
                  <a:cubicBezTo>
                    <a:pt x="22934" y="319257"/>
                    <a:pt x="14995" y="315969"/>
                    <a:pt x="9142" y="310115"/>
                  </a:cubicBezTo>
                  <a:cubicBezTo>
                    <a:pt x="3288" y="304262"/>
                    <a:pt x="0" y="296323"/>
                    <a:pt x="0" y="288046"/>
                  </a:cubicBezTo>
                  <a:lnTo>
                    <a:pt x="0" y="31212"/>
                  </a:lnTo>
                  <a:cubicBezTo>
                    <a:pt x="0" y="22934"/>
                    <a:pt x="3288" y="14995"/>
                    <a:pt x="9142" y="9142"/>
                  </a:cubicBezTo>
                  <a:cubicBezTo>
                    <a:pt x="14995" y="3288"/>
                    <a:pt x="22934" y="0"/>
                    <a:pt x="31212" y="0"/>
                  </a:cubicBezTo>
                  <a:close/>
                </a:path>
              </a:pathLst>
            </a:custGeom>
            <a:solidFill>
              <a:srgbClr val="ECD5AC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6" name="TextBox 196"/>
            <p:cNvSpPr txBox="1"/>
            <p:nvPr/>
          </p:nvSpPr>
          <p:spPr>
            <a:xfrm>
              <a:off x="0" y="-19050"/>
              <a:ext cx="862925" cy="338307"/>
            </a:xfrm>
            <a:prstGeom prst="rect">
              <a:avLst/>
            </a:prstGeom>
          </p:spPr>
          <p:txBody>
            <a:bodyPr lIns="68272" tIns="68272" rIns="68272" bIns="68272" rtlCol="0" anchor="ctr"/>
            <a:lstStyle/>
            <a:p>
              <a:pPr marL="0" lvl="0" indent="0" algn="ctr">
                <a:lnSpc>
                  <a:spcPts val="1369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197" name="TextBox 197"/>
          <p:cNvSpPr txBox="1"/>
          <p:nvPr/>
        </p:nvSpPr>
        <p:spPr>
          <a:xfrm>
            <a:off x="4025982" y="4049637"/>
            <a:ext cx="2035830" cy="26509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248"/>
              </a:lnSpc>
            </a:pPr>
            <a:r>
              <a:rPr lang="en-US" sz="1606" b="1" spc="80">
                <a:solidFill>
                  <a:srgbClr val="000000"/>
                </a:solidFill>
                <a:latin typeface="Garet Bold"/>
                <a:ea typeface="Garet Bold"/>
                <a:cs typeface="Garet Bold"/>
                <a:sym typeface="Garet Bold"/>
              </a:rPr>
              <a:t>Rosemary Dennis</a:t>
            </a:r>
          </a:p>
        </p:txBody>
      </p:sp>
      <p:sp>
        <p:nvSpPr>
          <p:cNvPr id="198" name="TextBox 198"/>
          <p:cNvSpPr txBox="1"/>
          <p:nvPr/>
        </p:nvSpPr>
        <p:spPr>
          <a:xfrm>
            <a:off x="4157080" y="4286155"/>
            <a:ext cx="1773633" cy="41865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691"/>
              </a:lnSpc>
            </a:pPr>
            <a:r>
              <a:rPr lang="en-US" sz="1207" spc="60">
                <a:solidFill>
                  <a:srgbClr val="000000"/>
                </a:solidFill>
                <a:latin typeface="Garet"/>
                <a:ea typeface="Garet"/>
                <a:cs typeface="Garet"/>
                <a:sym typeface="Garet"/>
              </a:rPr>
              <a:t>Senior Sponsored Funding Admin</a:t>
            </a:r>
          </a:p>
        </p:txBody>
      </p:sp>
      <p:sp>
        <p:nvSpPr>
          <p:cNvPr id="253" name="AutoShape 25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flipH="1">
            <a:off x="3539724" y="5412909"/>
            <a:ext cx="260596" cy="0"/>
          </a:xfrm>
          <a:prstGeom prst="line">
            <a:avLst/>
          </a:prstGeom>
          <a:ln w="38100" cap="flat">
            <a:solidFill>
              <a:srgbClr val="CFB991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grpSp>
        <p:nvGrpSpPr>
          <p:cNvPr id="114" name="Group 11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3800319" y="4944466"/>
            <a:ext cx="2476069" cy="936887"/>
            <a:chOff x="0" y="0"/>
            <a:chExt cx="1164431" cy="440594"/>
          </a:xfrm>
        </p:grpSpPr>
        <p:sp>
          <p:nvSpPr>
            <p:cNvPr id="115" name="Freeform 115">
              <a:extLs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0" y="0"/>
              <a:ext cx="1164431" cy="440594"/>
            </a:xfrm>
            <a:custGeom>
              <a:avLst/>
              <a:gdLst/>
              <a:ahLst/>
              <a:cxnLst/>
              <a:rect l="l" t="t" r="r" b="b"/>
              <a:pathLst>
                <a:path w="1164431" h="440594">
                  <a:moveTo>
                    <a:pt x="31267" y="0"/>
                  </a:moveTo>
                  <a:lnTo>
                    <a:pt x="1133164" y="0"/>
                  </a:lnTo>
                  <a:cubicBezTo>
                    <a:pt x="1141457" y="0"/>
                    <a:pt x="1149410" y="3294"/>
                    <a:pt x="1155274" y="9158"/>
                  </a:cubicBezTo>
                  <a:cubicBezTo>
                    <a:pt x="1161137" y="15022"/>
                    <a:pt x="1164431" y="22974"/>
                    <a:pt x="1164431" y="31267"/>
                  </a:cubicBezTo>
                  <a:lnTo>
                    <a:pt x="1164431" y="409327"/>
                  </a:lnTo>
                  <a:cubicBezTo>
                    <a:pt x="1164431" y="426595"/>
                    <a:pt x="1150433" y="440594"/>
                    <a:pt x="1133164" y="440594"/>
                  </a:cubicBezTo>
                  <a:lnTo>
                    <a:pt x="31267" y="440594"/>
                  </a:lnTo>
                  <a:cubicBezTo>
                    <a:pt x="22974" y="440594"/>
                    <a:pt x="15022" y="437300"/>
                    <a:pt x="9158" y="431436"/>
                  </a:cubicBezTo>
                  <a:cubicBezTo>
                    <a:pt x="3294" y="425572"/>
                    <a:pt x="0" y="417620"/>
                    <a:pt x="0" y="409327"/>
                  </a:cubicBezTo>
                  <a:lnTo>
                    <a:pt x="0" y="31267"/>
                  </a:lnTo>
                  <a:cubicBezTo>
                    <a:pt x="0" y="22974"/>
                    <a:pt x="3294" y="15022"/>
                    <a:pt x="9158" y="9158"/>
                  </a:cubicBezTo>
                  <a:cubicBezTo>
                    <a:pt x="15022" y="3294"/>
                    <a:pt x="22974" y="0"/>
                    <a:pt x="31267" y="0"/>
                  </a:cubicBezTo>
                  <a:close/>
                </a:path>
              </a:pathLst>
            </a:custGeom>
            <a:solidFill>
              <a:srgbClr val="ECD5AC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6" name="TextBox 116"/>
            <p:cNvSpPr txBox="1"/>
            <p:nvPr/>
          </p:nvSpPr>
          <p:spPr>
            <a:xfrm>
              <a:off x="0" y="-19050"/>
              <a:ext cx="1164431" cy="459644"/>
            </a:xfrm>
            <a:prstGeom prst="rect">
              <a:avLst/>
            </a:prstGeom>
          </p:spPr>
          <p:txBody>
            <a:bodyPr lIns="50504" tIns="50504" rIns="50504" bIns="50504" rtlCol="0" anchor="ctr"/>
            <a:lstStyle/>
            <a:p>
              <a:pPr marL="0" lvl="0" indent="0" algn="ctr">
                <a:lnSpc>
                  <a:spcPts val="1282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117" name="TextBox 117"/>
          <p:cNvSpPr txBox="1"/>
          <p:nvPr/>
        </p:nvSpPr>
        <p:spPr>
          <a:xfrm>
            <a:off x="4081100" y="5068203"/>
            <a:ext cx="1914508" cy="26514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248"/>
              </a:lnSpc>
            </a:pPr>
            <a:r>
              <a:rPr lang="en-US" sz="1606" b="1" spc="80">
                <a:solidFill>
                  <a:srgbClr val="000000"/>
                </a:solidFill>
                <a:latin typeface="Garet Bold"/>
                <a:ea typeface="Garet Bold"/>
                <a:cs typeface="Garet Bold"/>
                <a:sym typeface="Garet Bold"/>
              </a:rPr>
              <a:t>Kathy Doy</a:t>
            </a:r>
          </a:p>
        </p:txBody>
      </p:sp>
      <p:sp>
        <p:nvSpPr>
          <p:cNvPr id="118" name="TextBox 118"/>
          <p:cNvSpPr txBox="1"/>
          <p:nvPr/>
        </p:nvSpPr>
        <p:spPr>
          <a:xfrm>
            <a:off x="3874434" y="5304775"/>
            <a:ext cx="2327839" cy="41878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686"/>
              </a:lnSpc>
            </a:pPr>
            <a:r>
              <a:rPr lang="en-US" sz="1204" spc="60">
                <a:solidFill>
                  <a:srgbClr val="000000"/>
                </a:solidFill>
                <a:latin typeface="Garet"/>
                <a:ea typeface="Garet"/>
                <a:cs typeface="Garet"/>
                <a:sym typeface="Garet"/>
              </a:rPr>
              <a:t>Senior Sponsored </a:t>
            </a:r>
          </a:p>
          <a:p>
            <a:pPr algn="ctr">
              <a:lnSpc>
                <a:spcPts val="1686"/>
              </a:lnSpc>
            </a:pPr>
            <a:r>
              <a:rPr lang="en-US" sz="1204" spc="60">
                <a:solidFill>
                  <a:srgbClr val="000000"/>
                </a:solidFill>
                <a:latin typeface="Garet"/>
                <a:ea typeface="Garet"/>
                <a:cs typeface="Garet"/>
                <a:sym typeface="Garet"/>
              </a:rPr>
              <a:t>Funding Admin</a:t>
            </a:r>
          </a:p>
        </p:txBody>
      </p:sp>
      <p:sp>
        <p:nvSpPr>
          <p:cNvPr id="212" name="AutoShape 21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flipH="1" flipV="1">
            <a:off x="3539724" y="6240506"/>
            <a:ext cx="263940" cy="0"/>
          </a:xfrm>
          <a:prstGeom prst="line">
            <a:avLst/>
          </a:prstGeom>
          <a:ln w="38100" cap="flat">
            <a:solidFill>
              <a:srgbClr val="CFB991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grpSp>
        <p:nvGrpSpPr>
          <p:cNvPr id="199" name="Group 199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3803664" y="5945235"/>
            <a:ext cx="2480467" cy="590543"/>
            <a:chOff x="0" y="0"/>
            <a:chExt cx="862925" cy="205443"/>
          </a:xfrm>
        </p:grpSpPr>
        <p:sp>
          <p:nvSpPr>
            <p:cNvPr id="200" name="Freeform 200">
              <a:extLs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0" y="0"/>
              <a:ext cx="862925" cy="205443"/>
            </a:xfrm>
            <a:custGeom>
              <a:avLst/>
              <a:gdLst/>
              <a:ahLst/>
              <a:cxnLst/>
              <a:rect l="l" t="t" r="r" b="b"/>
              <a:pathLst>
                <a:path w="862925" h="205443">
                  <a:moveTo>
                    <a:pt x="31212" y="0"/>
                  </a:moveTo>
                  <a:lnTo>
                    <a:pt x="831713" y="0"/>
                  </a:lnTo>
                  <a:cubicBezTo>
                    <a:pt x="839991" y="0"/>
                    <a:pt x="847930" y="3288"/>
                    <a:pt x="853783" y="9142"/>
                  </a:cubicBezTo>
                  <a:cubicBezTo>
                    <a:pt x="859637" y="14995"/>
                    <a:pt x="862925" y="22934"/>
                    <a:pt x="862925" y="31212"/>
                  </a:cubicBezTo>
                  <a:lnTo>
                    <a:pt x="862925" y="174231"/>
                  </a:lnTo>
                  <a:cubicBezTo>
                    <a:pt x="862925" y="191469"/>
                    <a:pt x="848951" y="205443"/>
                    <a:pt x="831713" y="205443"/>
                  </a:cubicBezTo>
                  <a:lnTo>
                    <a:pt x="31212" y="205443"/>
                  </a:lnTo>
                  <a:cubicBezTo>
                    <a:pt x="22934" y="205443"/>
                    <a:pt x="14995" y="202154"/>
                    <a:pt x="9142" y="196301"/>
                  </a:cubicBezTo>
                  <a:cubicBezTo>
                    <a:pt x="3288" y="190448"/>
                    <a:pt x="0" y="182509"/>
                    <a:pt x="0" y="174231"/>
                  </a:cubicBezTo>
                  <a:lnTo>
                    <a:pt x="0" y="31212"/>
                  </a:lnTo>
                  <a:cubicBezTo>
                    <a:pt x="0" y="22934"/>
                    <a:pt x="3288" y="14995"/>
                    <a:pt x="9142" y="9142"/>
                  </a:cubicBezTo>
                  <a:cubicBezTo>
                    <a:pt x="14995" y="3288"/>
                    <a:pt x="22934" y="0"/>
                    <a:pt x="31212" y="0"/>
                  </a:cubicBezTo>
                  <a:close/>
                </a:path>
              </a:pathLst>
            </a:custGeom>
            <a:solidFill>
              <a:srgbClr val="ECD5AC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1" name="TextBox 201"/>
            <p:cNvSpPr txBox="1"/>
            <p:nvPr/>
          </p:nvSpPr>
          <p:spPr>
            <a:xfrm>
              <a:off x="0" y="-19050"/>
              <a:ext cx="862925" cy="224493"/>
            </a:xfrm>
            <a:prstGeom prst="rect">
              <a:avLst/>
            </a:prstGeom>
          </p:spPr>
          <p:txBody>
            <a:bodyPr lIns="68272" tIns="68272" rIns="68272" bIns="68272" rtlCol="0" anchor="ctr"/>
            <a:lstStyle/>
            <a:p>
              <a:pPr marL="0" lvl="0" indent="0" algn="ctr">
                <a:lnSpc>
                  <a:spcPts val="1369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202" name="TextBox 202"/>
          <p:cNvSpPr txBox="1"/>
          <p:nvPr/>
        </p:nvSpPr>
        <p:spPr>
          <a:xfrm>
            <a:off x="4159573" y="5991271"/>
            <a:ext cx="1768648" cy="26509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248"/>
              </a:lnSpc>
            </a:pPr>
            <a:r>
              <a:rPr lang="en-US" sz="1606" b="1" spc="80">
                <a:solidFill>
                  <a:srgbClr val="000000"/>
                </a:solidFill>
                <a:latin typeface="Garet Bold"/>
                <a:ea typeface="Garet Bold"/>
                <a:cs typeface="Garet Bold"/>
                <a:sym typeface="Garet Bold"/>
              </a:rPr>
              <a:t>Darby Pugsley</a:t>
            </a:r>
          </a:p>
        </p:txBody>
      </p:sp>
      <p:sp>
        <p:nvSpPr>
          <p:cNvPr id="203" name="TextBox 203"/>
          <p:cNvSpPr txBox="1"/>
          <p:nvPr/>
        </p:nvSpPr>
        <p:spPr>
          <a:xfrm>
            <a:off x="3892494" y="6227789"/>
            <a:ext cx="2302806" cy="20827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691"/>
              </a:lnSpc>
            </a:pPr>
            <a:r>
              <a:rPr lang="en-US" sz="1207" spc="60">
                <a:solidFill>
                  <a:srgbClr val="000000"/>
                </a:solidFill>
                <a:latin typeface="Garet"/>
                <a:ea typeface="Garet"/>
                <a:cs typeface="Garet"/>
                <a:sym typeface="Garet"/>
              </a:rPr>
              <a:t>Sponsored Funding Admin</a:t>
            </a:r>
          </a:p>
        </p:txBody>
      </p:sp>
      <p:sp>
        <p:nvSpPr>
          <p:cNvPr id="211" name="AutoShape 21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flipH="1" flipV="1">
            <a:off x="3510264" y="7061303"/>
            <a:ext cx="293400" cy="0"/>
          </a:xfrm>
          <a:prstGeom prst="line">
            <a:avLst/>
          </a:prstGeom>
          <a:ln w="38100" cap="flat">
            <a:solidFill>
              <a:srgbClr val="CFB991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grpSp>
        <p:nvGrpSpPr>
          <p:cNvPr id="204" name="Group 20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3803664" y="6602452"/>
            <a:ext cx="2480467" cy="917701"/>
            <a:chOff x="0" y="0"/>
            <a:chExt cx="862925" cy="319257"/>
          </a:xfrm>
        </p:grpSpPr>
        <p:sp>
          <p:nvSpPr>
            <p:cNvPr id="205" name="Freeform 205">
              <a:extLs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0" y="0"/>
              <a:ext cx="862925" cy="319257"/>
            </a:xfrm>
            <a:custGeom>
              <a:avLst/>
              <a:gdLst/>
              <a:ahLst/>
              <a:cxnLst/>
              <a:rect l="l" t="t" r="r" b="b"/>
              <a:pathLst>
                <a:path w="862925" h="319257">
                  <a:moveTo>
                    <a:pt x="31212" y="0"/>
                  </a:moveTo>
                  <a:lnTo>
                    <a:pt x="831713" y="0"/>
                  </a:lnTo>
                  <a:cubicBezTo>
                    <a:pt x="839991" y="0"/>
                    <a:pt x="847930" y="3288"/>
                    <a:pt x="853783" y="9142"/>
                  </a:cubicBezTo>
                  <a:cubicBezTo>
                    <a:pt x="859637" y="14995"/>
                    <a:pt x="862925" y="22934"/>
                    <a:pt x="862925" y="31212"/>
                  </a:cubicBezTo>
                  <a:lnTo>
                    <a:pt x="862925" y="288046"/>
                  </a:lnTo>
                  <a:cubicBezTo>
                    <a:pt x="862925" y="305283"/>
                    <a:pt x="848951" y="319257"/>
                    <a:pt x="831713" y="319257"/>
                  </a:cubicBezTo>
                  <a:lnTo>
                    <a:pt x="31212" y="319257"/>
                  </a:lnTo>
                  <a:cubicBezTo>
                    <a:pt x="22934" y="319257"/>
                    <a:pt x="14995" y="315969"/>
                    <a:pt x="9142" y="310115"/>
                  </a:cubicBezTo>
                  <a:cubicBezTo>
                    <a:pt x="3288" y="304262"/>
                    <a:pt x="0" y="296323"/>
                    <a:pt x="0" y="288046"/>
                  </a:cubicBezTo>
                  <a:lnTo>
                    <a:pt x="0" y="31212"/>
                  </a:lnTo>
                  <a:cubicBezTo>
                    <a:pt x="0" y="22934"/>
                    <a:pt x="3288" y="14995"/>
                    <a:pt x="9142" y="9142"/>
                  </a:cubicBezTo>
                  <a:cubicBezTo>
                    <a:pt x="14995" y="3288"/>
                    <a:pt x="22934" y="0"/>
                    <a:pt x="31212" y="0"/>
                  </a:cubicBezTo>
                  <a:close/>
                </a:path>
              </a:pathLst>
            </a:custGeom>
            <a:solidFill>
              <a:srgbClr val="ECD5AC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6" name="TextBox 206"/>
            <p:cNvSpPr txBox="1"/>
            <p:nvPr/>
          </p:nvSpPr>
          <p:spPr>
            <a:xfrm>
              <a:off x="0" y="-19050"/>
              <a:ext cx="862925" cy="338307"/>
            </a:xfrm>
            <a:prstGeom prst="rect">
              <a:avLst/>
            </a:prstGeom>
          </p:spPr>
          <p:txBody>
            <a:bodyPr lIns="68272" tIns="68272" rIns="68272" bIns="68272" rtlCol="0" anchor="ctr"/>
            <a:lstStyle/>
            <a:p>
              <a:pPr marL="0" lvl="0" indent="0" algn="ctr">
                <a:lnSpc>
                  <a:spcPts val="1369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207" name="TextBox 207"/>
          <p:cNvSpPr txBox="1"/>
          <p:nvPr/>
        </p:nvSpPr>
        <p:spPr>
          <a:xfrm>
            <a:off x="4025982" y="6692000"/>
            <a:ext cx="2035830" cy="26509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248"/>
              </a:lnSpc>
            </a:pPr>
            <a:r>
              <a:rPr lang="en-US" sz="1606" b="1" spc="80">
                <a:solidFill>
                  <a:srgbClr val="000000"/>
                </a:solidFill>
                <a:latin typeface="Garet Bold"/>
                <a:ea typeface="Garet Bold"/>
                <a:cs typeface="Garet Bold"/>
                <a:sym typeface="Garet Bold"/>
              </a:rPr>
              <a:t>Greg Penn</a:t>
            </a:r>
          </a:p>
        </p:txBody>
      </p:sp>
      <p:sp>
        <p:nvSpPr>
          <p:cNvPr id="208" name="TextBox 208"/>
          <p:cNvSpPr txBox="1"/>
          <p:nvPr/>
        </p:nvSpPr>
        <p:spPr>
          <a:xfrm>
            <a:off x="4157080" y="6928517"/>
            <a:ext cx="1773633" cy="41865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691"/>
              </a:lnSpc>
            </a:pPr>
            <a:r>
              <a:rPr lang="en-US" sz="1207" spc="60">
                <a:solidFill>
                  <a:srgbClr val="000000"/>
                </a:solidFill>
                <a:latin typeface="Garet"/>
                <a:ea typeface="Garet"/>
                <a:cs typeface="Garet"/>
                <a:sym typeface="Garet"/>
              </a:rPr>
              <a:t>Senior Sponsored Funding Admin</a:t>
            </a:r>
          </a:p>
        </p:txBody>
      </p:sp>
      <p:sp>
        <p:nvSpPr>
          <p:cNvPr id="7" name="AutoShape 7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9013224" y="1181457"/>
            <a:ext cx="2248965" cy="345772"/>
          </a:xfrm>
          <a:prstGeom prst="line">
            <a:avLst/>
          </a:prstGeom>
          <a:ln w="38100" cap="flat">
            <a:solidFill>
              <a:srgbClr val="CFB991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grpSp>
        <p:nvGrpSpPr>
          <p:cNvPr id="94" name="Group 9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11262189" y="1094878"/>
            <a:ext cx="2258563" cy="864702"/>
            <a:chOff x="0" y="0"/>
            <a:chExt cx="785727" cy="300820"/>
          </a:xfrm>
        </p:grpSpPr>
        <p:sp>
          <p:nvSpPr>
            <p:cNvPr id="95" name="Freeform 95">
              <a:extLs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0" y="0"/>
              <a:ext cx="785727" cy="300820"/>
            </a:xfrm>
            <a:custGeom>
              <a:avLst/>
              <a:gdLst/>
              <a:ahLst/>
              <a:cxnLst/>
              <a:rect l="l" t="t" r="r" b="b"/>
              <a:pathLst>
                <a:path w="785727" h="300820">
                  <a:moveTo>
                    <a:pt x="34278" y="0"/>
                  </a:moveTo>
                  <a:lnTo>
                    <a:pt x="751449" y="0"/>
                  </a:lnTo>
                  <a:cubicBezTo>
                    <a:pt x="760540" y="0"/>
                    <a:pt x="769259" y="3611"/>
                    <a:pt x="775687" y="10040"/>
                  </a:cubicBezTo>
                  <a:cubicBezTo>
                    <a:pt x="782116" y="16468"/>
                    <a:pt x="785727" y="25187"/>
                    <a:pt x="785727" y="34278"/>
                  </a:cubicBezTo>
                  <a:lnTo>
                    <a:pt x="785727" y="266542"/>
                  </a:lnTo>
                  <a:cubicBezTo>
                    <a:pt x="785727" y="275633"/>
                    <a:pt x="782116" y="284351"/>
                    <a:pt x="775687" y="290780"/>
                  </a:cubicBezTo>
                  <a:cubicBezTo>
                    <a:pt x="769259" y="297208"/>
                    <a:pt x="760540" y="300820"/>
                    <a:pt x="751449" y="300820"/>
                  </a:cubicBezTo>
                  <a:lnTo>
                    <a:pt x="34278" y="300820"/>
                  </a:lnTo>
                  <a:cubicBezTo>
                    <a:pt x="25187" y="300820"/>
                    <a:pt x="16468" y="297208"/>
                    <a:pt x="10040" y="290780"/>
                  </a:cubicBezTo>
                  <a:cubicBezTo>
                    <a:pt x="3611" y="284351"/>
                    <a:pt x="0" y="275633"/>
                    <a:pt x="0" y="266542"/>
                  </a:cubicBezTo>
                  <a:lnTo>
                    <a:pt x="0" y="34278"/>
                  </a:lnTo>
                  <a:cubicBezTo>
                    <a:pt x="0" y="25187"/>
                    <a:pt x="3611" y="16468"/>
                    <a:pt x="10040" y="10040"/>
                  </a:cubicBezTo>
                  <a:cubicBezTo>
                    <a:pt x="16468" y="3611"/>
                    <a:pt x="25187" y="0"/>
                    <a:pt x="34278" y="0"/>
                  </a:cubicBezTo>
                  <a:close/>
                </a:path>
              </a:pathLst>
            </a:custGeom>
            <a:solidFill>
              <a:srgbClr val="ECD5AC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6" name="TextBox 96"/>
            <p:cNvSpPr txBox="1"/>
            <p:nvPr/>
          </p:nvSpPr>
          <p:spPr>
            <a:xfrm>
              <a:off x="0" y="-19050"/>
              <a:ext cx="785727" cy="319870"/>
            </a:xfrm>
            <a:prstGeom prst="rect">
              <a:avLst/>
            </a:prstGeom>
          </p:spPr>
          <p:txBody>
            <a:bodyPr lIns="68272" tIns="68272" rIns="68272" bIns="68272" rtlCol="0" anchor="ctr"/>
            <a:lstStyle/>
            <a:p>
              <a:pPr marL="0" lvl="0" indent="0" algn="ctr">
                <a:lnSpc>
                  <a:spcPts val="1369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97" name="TextBox 97"/>
          <p:cNvSpPr txBox="1"/>
          <p:nvPr/>
        </p:nvSpPr>
        <p:spPr>
          <a:xfrm>
            <a:off x="11420974" y="1156891"/>
            <a:ext cx="1940992" cy="26509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248"/>
              </a:lnSpc>
            </a:pPr>
            <a:r>
              <a:rPr lang="en-US" sz="1606" b="1" spc="80">
                <a:solidFill>
                  <a:srgbClr val="000000"/>
                </a:solidFill>
                <a:latin typeface="Garet Bold"/>
                <a:ea typeface="Garet Bold"/>
                <a:cs typeface="Garet Bold"/>
                <a:sym typeface="Garet Bold"/>
              </a:rPr>
              <a:t>Jason Spall</a:t>
            </a:r>
          </a:p>
        </p:txBody>
      </p:sp>
      <p:sp>
        <p:nvSpPr>
          <p:cNvPr id="98" name="TextBox 98"/>
          <p:cNvSpPr txBox="1"/>
          <p:nvPr/>
        </p:nvSpPr>
        <p:spPr>
          <a:xfrm>
            <a:off x="11420974" y="1426012"/>
            <a:ext cx="1940992" cy="41865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691"/>
              </a:lnSpc>
            </a:pPr>
            <a:r>
              <a:rPr lang="en-US" sz="1207" spc="60">
                <a:solidFill>
                  <a:srgbClr val="000000"/>
                </a:solidFill>
                <a:latin typeface="Garet"/>
                <a:ea typeface="Garet"/>
                <a:cs typeface="Garet"/>
                <a:sym typeface="Garet"/>
              </a:rPr>
              <a:t>Assistant Director Post Award</a:t>
            </a:r>
          </a:p>
        </p:txBody>
      </p:sp>
      <p:sp>
        <p:nvSpPr>
          <p:cNvPr id="8" name="AutoShape 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flipH="1">
            <a:off x="7964942" y="1959581"/>
            <a:ext cx="4426529" cy="249930"/>
          </a:xfrm>
          <a:prstGeom prst="line">
            <a:avLst/>
          </a:prstGeom>
          <a:ln w="38100" cap="flat">
            <a:solidFill>
              <a:srgbClr val="CFB991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16" name="AutoShape 1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654337" y="2651865"/>
            <a:ext cx="0" cy="6626304"/>
          </a:xfrm>
          <a:prstGeom prst="line">
            <a:avLst/>
          </a:prstGeom>
          <a:ln w="38100" cap="flat">
            <a:solidFill>
              <a:srgbClr val="CFB991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17" name="AutoShape 17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flipH="1">
            <a:off x="6654337" y="2670159"/>
            <a:ext cx="188174" cy="0"/>
          </a:xfrm>
          <a:prstGeom prst="line">
            <a:avLst/>
          </a:prstGeom>
          <a:ln w="38100" cap="flat">
            <a:solidFill>
              <a:srgbClr val="CFB991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grpSp>
        <p:nvGrpSpPr>
          <p:cNvPr id="149" name="Group 149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6842511" y="2209511"/>
            <a:ext cx="2244861" cy="921297"/>
            <a:chOff x="0" y="0"/>
            <a:chExt cx="780960" cy="320508"/>
          </a:xfrm>
        </p:grpSpPr>
        <p:sp>
          <p:nvSpPr>
            <p:cNvPr id="150" name="Freeform 150">
              <a:extLs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0" y="0"/>
              <a:ext cx="780960" cy="320508"/>
            </a:xfrm>
            <a:custGeom>
              <a:avLst/>
              <a:gdLst/>
              <a:ahLst/>
              <a:cxnLst/>
              <a:rect l="l" t="t" r="r" b="b"/>
              <a:pathLst>
                <a:path w="780960" h="320508">
                  <a:moveTo>
                    <a:pt x="34487" y="0"/>
                  </a:moveTo>
                  <a:lnTo>
                    <a:pt x="746473" y="0"/>
                  </a:lnTo>
                  <a:cubicBezTo>
                    <a:pt x="765520" y="0"/>
                    <a:pt x="780960" y="15440"/>
                    <a:pt x="780960" y="34487"/>
                  </a:cubicBezTo>
                  <a:lnTo>
                    <a:pt x="780960" y="286021"/>
                  </a:lnTo>
                  <a:cubicBezTo>
                    <a:pt x="780960" y="305068"/>
                    <a:pt x="765520" y="320508"/>
                    <a:pt x="746473" y="320508"/>
                  </a:cubicBezTo>
                  <a:lnTo>
                    <a:pt x="34487" y="320508"/>
                  </a:lnTo>
                  <a:cubicBezTo>
                    <a:pt x="15440" y="320508"/>
                    <a:pt x="0" y="305068"/>
                    <a:pt x="0" y="286021"/>
                  </a:cubicBezTo>
                  <a:lnTo>
                    <a:pt x="0" y="34487"/>
                  </a:lnTo>
                  <a:cubicBezTo>
                    <a:pt x="0" y="15440"/>
                    <a:pt x="15440" y="0"/>
                    <a:pt x="34487" y="0"/>
                  </a:cubicBezTo>
                  <a:close/>
                </a:path>
              </a:pathLst>
            </a:custGeom>
            <a:solidFill>
              <a:srgbClr val="ECD5AC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1" name="TextBox 151"/>
            <p:cNvSpPr txBox="1"/>
            <p:nvPr/>
          </p:nvSpPr>
          <p:spPr>
            <a:xfrm>
              <a:off x="0" y="-19050"/>
              <a:ext cx="780960" cy="339558"/>
            </a:xfrm>
            <a:prstGeom prst="rect">
              <a:avLst/>
            </a:prstGeom>
          </p:spPr>
          <p:txBody>
            <a:bodyPr lIns="68272" tIns="68272" rIns="68272" bIns="68272" rtlCol="0" anchor="ctr"/>
            <a:lstStyle/>
            <a:p>
              <a:pPr marL="0" lvl="0" indent="0" algn="ctr">
                <a:lnSpc>
                  <a:spcPts val="1369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152" name="TextBox 152"/>
          <p:cNvSpPr txBox="1"/>
          <p:nvPr/>
        </p:nvSpPr>
        <p:spPr>
          <a:xfrm>
            <a:off x="7068940" y="2328174"/>
            <a:ext cx="1768648" cy="26509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248"/>
              </a:lnSpc>
            </a:pPr>
            <a:r>
              <a:rPr lang="en-US" sz="1606" b="1" spc="80">
                <a:solidFill>
                  <a:srgbClr val="000000"/>
                </a:solidFill>
                <a:latin typeface="Garet Bold"/>
                <a:ea typeface="Garet Bold"/>
                <a:cs typeface="Garet Bold"/>
                <a:sym typeface="Garet Bold"/>
              </a:rPr>
              <a:t>Lan Zhong</a:t>
            </a:r>
          </a:p>
        </p:txBody>
      </p:sp>
      <p:sp>
        <p:nvSpPr>
          <p:cNvPr id="153" name="TextBox 153"/>
          <p:cNvSpPr txBox="1"/>
          <p:nvPr/>
        </p:nvSpPr>
        <p:spPr>
          <a:xfrm>
            <a:off x="7162359" y="2564692"/>
            <a:ext cx="1605166" cy="41865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691"/>
              </a:lnSpc>
            </a:pPr>
            <a:r>
              <a:rPr lang="en-US" sz="1207" spc="60">
                <a:solidFill>
                  <a:srgbClr val="000000"/>
                </a:solidFill>
                <a:latin typeface="Garet"/>
                <a:ea typeface="Garet"/>
                <a:cs typeface="Garet"/>
                <a:sym typeface="Garet"/>
              </a:rPr>
              <a:t>Senior Manager</a:t>
            </a:r>
          </a:p>
          <a:p>
            <a:pPr algn="ctr">
              <a:lnSpc>
                <a:spcPts val="1691"/>
              </a:lnSpc>
            </a:pPr>
            <a:r>
              <a:rPr lang="en-US" sz="1207" spc="60">
                <a:solidFill>
                  <a:srgbClr val="000000"/>
                </a:solidFill>
                <a:latin typeface="Garet"/>
                <a:ea typeface="Garet"/>
                <a:cs typeface="Garet"/>
                <a:sym typeface="Garet"/>
              </a:rPr>
              <a:t>Finance</a:t>
            </a:r>
          </a:p>
        </p:txBody>
      </p:sp>
      <p:sp>
        <p:nvSpPr>
          <p:cNvPr id="248" name="AutoShape 24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flipH="1">
            <a:off x="6654337" y="3662992"/>
            <a:ext cx="188174" cy="0"/>
          </a:xfrm>
          <a:prstGeom prst="line">
            <a:avLst/>
          </a:prstGeom>
          <a:ln w="38100" cap="flat">
            <a:solidFill>
              <a:srgbClr val="CFB991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grpSp>
        <p:nvGrpSpPr>
          <p:cNvPr id="213" name="Group 21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6842511" y="3245900"/>
            <a:ext cx="2662793" cy="834184"/>
            <a:chOff x="0" y="0"/>
            <a:chExt cx="926354" cy="290203"/>
          </a:xfrm>
        </p:grpSpPr>
        <p:sp>
          <p:nvSpPr>
            <p:cNvPr id="214" name="Freeform 214">
              <a:extLs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0" y="0"/>
              <a:ext cx="926354" cy="290203"/>
            </a:xfrm>
            <a:custGeom>
              <a:avLst/>
              <a:gdLst/>
              <a:ahLst/>
              <a:cxnLst/>
              <a:rect l="l" t="t" r="r" b="b"/>
              <a:pathLst>
                <a:path w="926354" h="290203">
                  <a:moveTo>
                    <a:pt x="29074" y="0"/>
                  </a:moveTo>
                  <a:lnTo>
                    <a:pt x="897280" y="0"/>
                  </a:lnTo>
                  <a:cubicBezTo>
                    <a:pt x="913337" y="0"/>
                    <a:pt x="926354" y="13017"/>
                    <a:pt x="926354" y="29074"/>
                  </a:cubicBezTo>
                  <a:lnTo>
                    <a:pt x="926354" y="261128"/>
                  </a:lnTo>
                  <a:cubicBezTo>
                    <a:pt x="926354" y="268839"/>
                    <a:pt x="923291" y="276234"/>
                    <a:pt x="917838" y="281687"/>
                  </a:cubicBezTo>
                  <a:cubicBezTo>
                    <a:pt x="912386" y="287139"/>
                    <a:pt x="904990" y="290203"/>
                    <a:pt x="897280" y="290203"/>
                  </a:cubicBezTo>
                  <a:lnTo>
                    <a:pt x="29074" y="290203"/>
                  </a:lnTo>
                  <a:cubicBezTo>
                    <a:pt x="21363" y="290203"/>
                    <a:pt x="13968" y="287139"/>
                    <a:pt x="8516" y="281687"/>
                  </a:cubicBezTo>
                  <a:cubicBezTo>
                    <a:pt x="3063" y="276234"/>
                    <a:pt x="0" y="268839"/>
                    <a:pt x="0" y="261128"/>
                  </a:cubicBezTo>
                  <a:lnTo>
                    <a:pt x="0" y="29074"/>
                  </a:lnTo>
                  <a:cubicBezTo>
                    <a:pt x="0" y="21363"/>
                    <a:pt x="3063" y="13968"/>
                    <a:pt x="8516" y="8516"/>
                  </a:cubicBezTo>
                  <a:cubicBezTo>
                    <a:pt x="13968" y="3063"/>
                    <a:pt x="21363" y="0"/>
                    <a:pt x="29074" y="0"/>
                  </a:cubicBezTo>
                  <a:close/>
                </a:path>
              </a:pathLst>
            </a:custGeom>
            <a:solidFill>
              <a:srgbClr val="ECD5AC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5" name="TextBox 215"/>
            <p:cNvSpPr txBox="1"/>
            <p:nvPr/>
          </p:nvSpPr>
          <p:spPr>
            <a:xfrm>
              <a:off x="0" y="-19050"/>
              <a:ext cx="926354" cy="309253"/>
            </a:xfrm>
            <a:prstGeom prst="rect">
              <a:avLst/>
            </a:prstGeom>
          </p:spPr>
          <p:txBody>
            <a:bodyPr lIns="68272" tIns="68272" rIns="68272" bIns="68272" rtlCol="0" anchor="ctr"/>
            <a:lstStyle/>
            <a:p>
              <a:pPr marL="0" lvl="0" indent="0" algn="ctr">
                <a:lnSpc>
                  <a:spcPts val="1369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216" name="TextBox 216"/>
          <p:cNvSpPr txBox="1"/>
          <p:nvPr/>
        </p:nvSpPr>
        <p:spPr>
          <a:xfrm>
            <a:off x="7032090" y="3334202"/>
            <a:ext cx="2283634" cy="25463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239"/>
              </a:lnSpc>
            </a:pPr>
            <a:r>
              <a:rPr lang="en-US" sz="1599" b="1" spc="79">
                <a:solidFill>
                  <a:srgbClr val="000000"/>
                </a:solidFill>
                <a:latin typeface="Garet Bold"/>
                <a:ea typeface="Garet Bold"/>
                <a:cs typeface="Garet Bold"/>
                <a:sym typeface="Garet Bold"/>
              </a:rPr>
              <a:t>Michelle Kerkhoff</a:t>
            </a:r>
          </a:p>
        </p:txBody>
      </p:sp>
      <p:sp>
        <p:nvSpPr>
          <p:cNvPr id="217" name="TextBox 217"/>
          <p:cNvSpPr txBox="1"/>
          <p:nvPr/>
        </p:nvSpPr>
        <p:spPr>
          <a:xfrm>
            <a:off x="6987379" y="3560262"/>
            <a:ext cx="2373057" cy="41865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691"/>
              </a:lnSpc>
            </a:pPr>
            <a:r>
              <a:rPr lang="en-US" sz="1207" spc="60">
                <a:solidFill>
                  <a:srgbClr val="000000"/>
                </a:solidFill>
                <a:latin typeface="Garet"/>
                <a:ea typeface="Garet"/>
                <a:cs typeface="Garet"/>
                <a:sym typeface="Garet"/>
              </a:rPr>
              <a:t>Lead Sponsored Funding Admin - Letter of Credit</a:t>
            </a:r>
          </a:p>
        </p:txBody>
      </p:sp>
      <p:sp>
        <p:nvSpPr>
          <p:cNvPr id="44" name="AutoShape 4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flipH="1" flipV="1">
            <a:off x="7006762" y="4078006"/>
            <a:ext cx="0" cy="475535"/>
          </a:xfrm>
          <a:prstGeom prst="line">
            <a:avLst/>
          </a:prstGeom>
          <a:ln w="38100" cap="flat">
            <a:solidFill>
              <a:srgbClr val="CFB991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18" name="AutoShape 1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flipH="1">
            <a:off x="6989609" y="4553541"/>
            <a:ext cx="250827" cy="0"/>
          </a:xfrm>
          <a:prstGeom prst="line">
            <a:avLst/>
          </a:prstGeom>
          <a:ln w="38100" cap="flat">
            <a:solidFill>
              <a:srgbClr val="CFB991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grpSp>
        <p:nvGrpSpPr>
          <p:cNvPr id="218" name="Group 21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7240436" y="4139942"/>
            <a:ext cx="2480467" cy="827199"/>
            <a:chOff x="0" y="0"/>
            <a:chExt cx="862925" cy="287773"/>
          </a:xfrm>
        </p:grpSpPr>
        <p:sp>
          <p:nvSpPr>
            <p:cNvPr id="219" name="Freeform 219">
              <a:extLs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0" y="0"/>
              <a:ext cx="862925" cy="287773"/>
            </a:xfrm>
            <a:custGeom>
              <a:avLst/>
              <a:gdLst/>
              <a:ahLst/>
              <a:cxnLst/>
              <a:rect l="l" t="t" r="r" b="b"/>
              <a:pathLst>
                <a:path w="862925" h="287773">
                  <a:moveTo>
                    <a:pt x="31212" y="0"/>
                  </a:moveTo>
                  <a:lnTo>
                    <a:pt x="831713" y="0"/>
                  </a:lnTo>
                  <a:cubicBezTo>
                    <a:pt x="839991" y="0"/>
                    <a:pt x="847930" y="3288"/>
                    <a:pt x="853783" y="9142"/>
                  </a:cubicBezTo>
                  <a:cubicBezTo>
                    <a:pt x="859637" y="14995"/>
                    <a:pt x="862925" y="22934"/>
                    <a:pt x="862925" y="31212"/>
                  </a:cubicBezTo>
                  <a:lnTo>
                    <a:pt x="862925" y="256561"/>
                  </a:lnTo>
                  <a:cubicBezTo>
                    <a:pt x="862925" y="264839"/>
                    <a:pt x="859637" y="272778"/>
                    <a:pt x="853783" y="278631"/>
                  </a:cubicBezTo>
                  <a:cubicBezTo>
                    <a:pt x="847930" y="284484"/>
                    <a:pt x="839991" y="287773"/>
                    <a:pt x="831713" y="287773"/>
                  </a:cubicBezTo>
                  <a:lnTo>
                    <a:pt x="31212" y="287773"/>
                  </a:lnTo>
                  <a:cubicBezTo>
                    <a:pt x="13974" y="287773"/>
                    <a:pt x="0" y="273799"/>
                    <a:pt x="0" y="256561"/>
                  </a:cubicBezTo>
                  <a:lnTo>
                    <a:pt x="0" y="31212"/>
                  </a:lnTo>
                  <a:cubicBezTo>
                    <a:pt x="0" y="22934"/>
                    <a:pt x="3288" y="14995"/>
                    <a:pt x="9142" y="9142"/>
                  </a:cubicBezTo>
                  <a:cubicBezTo>
                    <a:pt x="14995" y="3288"/>
                    <a:pt x="22934" y="0"/>
                    <a:pt x="31212" y="0"/>
                  </a:cubicBezTo>
                  <a:close/>
                </a:path>
              </a:pathLst>
            </a:custGeom>
            <a:solidFill>
              <a:srgbClr val="ECD5AC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0" name="TextBox 220"/>
            <p:cNvSpPr txBox="1"/>
            <p:nvPr/>
          </p:nvSpPr>
          <p:spPr>
            <a:xfrm>
              <a:off x="0" y="-19050"/>
              <a:ext cx="862925" cy="306823"/>
            </a:xfrm>
            <a:prstGeom prst="rect">
              <a:avLst/>
            </a:prstGeom>
          </p:spPr>
          <p:txBody>
            <a:bodyPr lIns="68272" tIns="68272" rIns="68272" bIns="68272" rtlCol="0" anchor="ctr"/>
            <a:lstStyle/>
            <a:p>
              <a:pPr marL="0" lvl="0" indent="0" algn="ctr">
                <a:lnSpc>
                  <a:spcPts val="1369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221" name="TextBox 221"/>
          <p:cNvSpPr txBox="1"/>
          <p:nvPr/>
        </p:nvSpPr>
        <p:spPr>
          <a:xfrm>
            <a:off x="7303883" y="4218719"/>
            <a:ext cx="2353574" cy="2571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100"/>
              </a:lnSpc>
            </a:pPr>
            <a:r>
              <a:rPr lang="en-US" sz="1500" b="1" spc="75">
                <a:solidFill>
                  <a:srgbClr val="000000"/>
                </a:solidFill>
                <a:latin typeface="Garet Bold"/>
                <a:ea typeface="Garet Bold"/>
                <a:cs typeface="Garet Bold"/>
                <a:sym typeface="Garet Bold"/>
              </a:rPr>
              <a:t>Rebecca Zimmerman</a:t>
            </a:r>
          </a:p>
        </p:txBody>
      </p:sp>
      <p:sp>
        <p:nvSpPr>
          <p:cNvPr id="222" name="TextBox 222"/>
          <p:cNvSpPr txBox="1"/>
          <p:nvPr/>
        </p:nvSpPr>
        <p:spPr>
          <a:xfrm>
            <a:off x="7375385" y="4447319"/>
            <a:ext cx="2210570" cy="41865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691"/>
              </a:lnSpc>
            </a:pPr>
            <a:r>
              <a:rPr lang="en-US" sz="1207" spc="60" dirty="0">
                <a:solidFill>
                  <a:srgbClr val="000000"/>
                </a:solidFill>
                <a:latin typeface="Garet"/>
                <a:ea typeface="Garet"/>
                <a:cs typeface="Garet"/>
                <a:sym typeface="Garet"/>
              </a:rPr>
              <a:t>Sponsored Funding Admin - Letter of Credit</a:t>
            </a:r>
          </a:p>
        </p:txBody>
      </p:sp>
      <p:sp>
        <p:nvSpPr>
          <p:cNvPr id="249" name="AutoShape 249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flipH="1">
            <a:off x="6654337" y="5513338"/>
            <a:ext cx="188174" cy="0"/>
          </a:xfrm>
          <a:prstGeom prst="line">
            <a:avLst/>
          </a:prstGeom>
          <a:ln w="38100" cap="flat">
            <a:solidFill>
              <a:srgbClr val="CFB991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grpSp>
        <p:nvGrpSpPr>
          <p:cNvPr id="223" name="Group 22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6842511" y="5081441"/>
            <a:ext cx="2662793" cy="863794"/>
            <a:chOff x="0" y="0"/>
            <a:chExt cx="926354" cy="300504"/>
          </a:xfrm>
        </p:grpSpPr>
        <p:sp>
          <p:nvSpPr>
            <p:cNvPr id="224" name="Freeform 224">
              <a:extLs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0" y="0"/>
              <a:ext cx="926354" cy="300504"/>
            </a:xfrm>
            <a:custGeom>
              <a:avLst/>
              <a:gdLst/>
              <a:ahLst/>
              <a:cxnLst/>
              <a:rect l="l" t="t" r="r" b="b"/>
              <a:pathLst>
                <a:path w="926354" h="300504">
                  <a:moveTo>
                    <a:pt x="29074" y="0"/>
                  </a:moveTo>
                  <a:lnTo>
                    <a:pt x="897280" y="0"/>
                  </a:lnTo>
                  <a:cubicBezTo>
                    <a:pt x="913337" y="0"/>
                    <a:pt x="926354" y="13017"/>
                    <a:pt x="926354" y="29074"/>
                  </a:cubicBezTo>
                  <a:lnTo>
                    <a:pt x="926354" y="271429"/>
                  </a:lnTo>
                  <a:cubicBezTo>
                    <a:pt x="926354" y="279140"/>
                    <a:pt x="923291" y="286535"/>
                    <a:pt x="917838" y="291988"/>
                  </a:cubicBezTo>
                  <a:cubicBezTo>
                    <a:pt x="912386" y="297440"/>
                    <a:pt x="904990" y="300504"/>
                    <a:pt x="897280" y="300504"/>
                  </a:cubicBezTo>
                  <a:lnTo>
                    <a:pt x="29074" y="300504"/>
                  </a:lnTo>
                  <a:cubicBezTo>
                    <a:pt x="21363" y="300504"/>
                    <a:pt x="13968" y="297440"/>
                    <a:pt x="8516" y="291988"/>
                  </a:cubicBezTo>
                  <a:cubicBezTo>
                    <a:pt x="3063" y="286535"/>
                    <a:pt x="0" y="279140"/>
                    <a:pt x="0" y="271429"/>
                  </a:cubicBezTo>
                  <a:lnTo>
                    <a:pt x="0" y="29074"/>
                  </a:lnTo>
                  <a:cubicBezTo>
                    <a:pt x="0" y="21363"/>
                    <a:pt x="3063" y="13968"/>
                    <a:pt x="8516" y="8516"/>
                  </a:cubicBezTo>
                  <a:cubicBezTo>
                    <a:pt x="13968" y="3063"/>
                    <a:pt x="21363" y="0"/>
                    <a:pt x="29074" y="0"/>
                  </a:cubicBezTo>
                  <a:close/>
                </a:path>
              </a:pathLst>
            </a:custGeom>
            <a:solidFill>
              <a:srgbClr val="ECD5AC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5" name="TextBox 225"/>
            <p:cNvSpPr txBox="1"/>
            <p:nvPr/>
          </p:nvSpPr>
          <p:spPr>
            <a:xfrm>
              <a:off x="0" y="-19050"/>
              <a:ext cx="926354" cy="319554"/>
            </a:xfrm>
            <a:prstGeom prst="rect">
              <a:avLst/>
            </a:prstGeom>
          </p:spPr>
          <p:txBody>
            <a:bodyPr lIns="68272" tIns="68272" rIns="68272" bIns="68272" rtlCol="0" anchor="ctr"/>
            <a:lstStyle/>
            <a:p>
              <a:pPr marL="0" lvl="0" indent="0" algn="ctr">
                <a:lnSpc>
                  <a:spcPts val="1369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226" name="TextBox 226"/>
          <p:cNvSpPr txBox="1"/>
          <p:nvPr/>
        </p:nvSpPr>
        <p:spPr>
          <a:xfrm>
            <a:off x="7032090" y="5168063"/>
            <a:ext cx="2283634" cy="25463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239"/>
              </a:lnSpc>
            </a:pPr>
            <a:r>
              <a:rPr lang="en-US" sz="1599" b="1" spc="79">
                <a:solidFill>
                  <a:srgbClr val="000000"/>
                </a:solidFill>
                <a:latin typeface="Garet Bold"/>
                <a:ea typeface="Garet Bold"/>
                <a:cs typeface="Garet Bold"/>
                <a:sym typeface="Garet Bold"/>
              </a:rPr>
              <a:t>Laura Gordon</a:t>
            </a:r>
          </a:p>
        </p:txBody>
      </p:sp>
      <p:sp>
        <p:nvSpPr>
          <p:cNvPr id="227" name="TextBox 227"/>
          <p:cNvSpPr txBox="1"/>
          <p:nvPr/>
        </p:nvSpPr>
        <p:spPr>
          <a:xfrm>
            <a:off x="6871902" y="5395055"/>
            <a:ext cx="2604012" cy="41719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679"/>
              </a:lnSpc>
            </a:pPr>
            <a:r>
              <a:rPr lang="en-US" sz="1200" spc="60">
                <a:solidFill>
                  <a:srgbClr val="000000"/>
                </a:solidFill>
                <a:latin typeface="Garet"/>
                <a:ea typeface="Garet"/>
                <a:cs typeface="Garet"/>
                <a:sym typeface="Garet"/>
              </a:rPr>
              <a:t>Senior Sponsored Funding Admin - Billings &amp; Collections</a:t>
            </a:r>
          </a:p>
        </p:txBody>
      </p:sp>
      <p:sp>
        <p:nvSpPr>
          <p:cNvPr id="250" name="AutoShape 250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flipH="1">
            <a:off x="6654337" y="6440155"/>
            <a:ext cx="188174" cy="0"/>
          </a:xfrm>
          <a:prstGeom prst="line">
            <a:avLst/>
          </a:prstGeom>
          <a:ln w="38100" cap="flat">
            <a:solidFill>
              <a:srgbClr val="CFB991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grpSp>
        <p:nvGrpSpPr>
          <p:cNvPr id="233" name="Group 23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6842511" y="6008258"/>
            <a:ext cx="2662793" cy="863794"/>
            <a:chOff x="0" y="0"/>
            <a:chExt cx="926354" cy="300504"/>
          </a:xfrm>
        </p:grpSpPr>
        <p:sp>
          <p:nvSpPr>
            <p:cNvPr id="234" name="Freeform 234">
              <a:extLs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0" y="0"/>
              <a:ext cx="926354" cy="300504"/>
            </a:xfrm>
            <a:custGeom>
              <a:avLst/>
              <a:gdLst/>
              <a:ahLst/>
              <a:cxnLst/>
              <a:rect l="l" t="t" r="r" b="b"/>
              <a:pathLst>
                <a:path w="926354" h="300504">
                  <a:moveTo>
                    <a:pt x="29074" y="0"/>
                  </a:moveTo>
                  <a:lnTo>
                    <a:pt x="897280" y="0"/>
                  </a:lnTo>
                  <a:cubicBezTo>
                    <a:pt x="913337" y="0"/>
                    <a:pt x="926354" y="13017"/>
                    <a:pt x="926354" y="29074"/>
                  </a:cubicBezTo>
                  <a:lnTo>
                    <a:pt x="926354" y="271429"/>
                  </a:lnTo>
                  <a:cubicBezTo>
                    <a:pt x="926354" y="279140"/>
                    <a:pt x="923291" y="286535"/>
                    <a:pt x="917838" y="291988"/>
                  </a:cubicBezTo>
                  <a:cubicBezTo>
                    <a:pt x="912386" y="297440"/>
                    <a:pt x="904990" y="300504"/>
                    <a:pt x="897280" y="300504"/>
                  </a:cubicBezTo>
                  <a:lnTo>
                    <a:pt x="29074" y="300504"/>
                  </a:lnTo>
                  <a:cubicBezTo>
                    <a:pt x="21363" y="300504"/>
                    <a:pt x="13968" y="297440"/>
                    <a:pt x="8516" y="291988"/>
                  </a:cubicBezTo>
                  <a:cubicBezTo>
                    <a:pt x="3063" y="286535"/>
                    <a:pt x="0" y="279140"/>
                    <a:pt x="0" y="271429"/>
                  </a:cubicBezTo>
                  <a:lnTo>
                    <a:pt x="0" y="29074"/>
                  </a:lnTo>
                  <a:cubicBezTo>
                    <a:pt x="0" y="21363"/>
                    <a:pt x="3063" y="13968"/>
                    <a:pt x="8516" y="8516"/>
                  </a:cubicBezTo>
                  <a:cubicBezTo>
                    <a:pt x="13968" y="3063"/>
                    <a:pt x="21363" y="0"/>
                    <a:pt x="29074" y="0"/>
                  </a:cubicBezTo>
                  <a:close/>
                </a:path>
              </a:pathLst>
            </a:custGeom>
            <a:solidFill>
              <a:srgbClr val="ECD5AC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35" name="TextBox 235"/>
            <p:cNvSpPr txBox="1"/>
            <p:nvPr/>
          </p:nvSpPr>
          <p:spPr>
            <a:xfrm>
              <a:off x="0" y="-19050"/>
              <a:ext cx="926354" cy="319554"/>
            </a:xfrm>
            <a:prstGeom prst="rect">
              <a:avLst/>
            </a:prstGeom>
          </p:spPr>
          <p:txBody>
            <a:bodyPr lIns="68272" tIns="68272" rIns="68272" bIns="68272" rtlCol="0" anchor="ctr"/>
            <a:lstStyle/>
            <a:p>
              <a:pPr marL="0" lvl="0" indent="0" algn="ctr">
                <a:lnSpc>
                  <a:spcPts val="1369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236" name="TextBox 236"/>
          <p:cNvSpPr txBox="1"/>
          <p:nvPr/>
        </p:nvSpPr>
        <p:spPr>
          <a:xfrm>
            <a:off x="7032090" y="6094880"/>
            <a:ext cx="2283634" cy="25463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239"/>
              </a:lnSpc>
            </a:pPr>
            <a:r>
              <a:rPr lang="en-US" sz="1599" b="1" spc="79">
                <a:solidFill>
                  <a:srgbClr val="000000"/>
                </a:solidFill>
                <a:latin typeface="Garet Bold"/>
                <a:ea typeface="Garet Bold"/>
                <a:cs typeface="Garet Bold"/>
                <a:sym typeface="Garet Bold"/>
              </a:rPr>
              <a:t>Christy Millen</a:t>
            </a:r>
          </a:p>
        </p:txBody>
      </p:sp>
      <p:sp>
        <p:nvSpPr>
          <p:cNvPr id="237" name="TextBox 237"/>
          <p:cNvSpPr txBox="1"/>
          <p:nvPr/>
        </p:nvSpPr>
        <p:spPr>
          <a:xfrm>
            <a:off x="6871902" y="6321873"/>
            <a:ext cx="2604012" cy="41719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679"/>
              </a:lnSpc>
            </a:pPr>
            <a:r>
              <a:rPr lang="en-US" sz="1200" spc="60">
                <a:solidFill>
                  <a:srgbClr val="000000"/>
                </a:solidFill>
                <a:latin typeface="Garet"/>
                <a:ea typeface="Garet"/>
                <a:cs typeface="Garet"/>
                <a:sym typeface="Garet"/>
              </a:rPr>
              <a:t>Lead Sponsored Funding Admin - Billings &amp; Collections</a:t>
            </a:r>
          </a:p>
        </p:txBody>
      </p:sp>
      <p:sp>
        <p:nvSpPr>
          <p:cNvPr id="251" name="AutoShape 25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flipH="1">
            <a:off x="6654337" y="7380149"/>
            <a:ext cx="188174" cy="0"/>
          </a:xfrm>
          <a:prstGeom prst="line">
            <a:avLst/>
          </a:prstGeom>
          <a:ln w="38100" cap="flat">
            <a:solidFill>
              <a:srgbClr val="CFB991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grpSp>
        <p:nvGrpSpPr>
          <p:cNvPr id="238" name="Group 23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6842511" y="6948252"/>
            <a:ext cx="2662793" cy="863794"/>
            <a:chOff x="0" y="0"/>
            <a:chExt cx="926354" cy="300504"/>
          </a:xfrm>
        </p:grpSpPr>
        <p:sp>
          <p:nvSpPr>
            <p:cNvPr id="239" name="Freeform 239">
              <a:extLs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0" y="0"/>
              <a:ext cx="926354" cy="300504"/>
            </a:xfrm>
            <a:custGeom>
              <a:avLst/>
              <a:gdLst/>
              <a:ahLst/>
              <a:cxnLst/>
              <a:rect l="l" t="t" r="r" b="b"/>
              <a:pathLst>
                <a:path w="926354" h="300504">
                  <a:moveTo>
                    <a:pt x="29074" y="0"/>
                  </a:moveTo>
                  <a:lnTo>
                    <a:pt x="897280" y="0"/>
                  </a:lnTo>
                  <a:cubicBezTo>
                    <a:pt x="913337" y="0"/>
                    <a:pt x="926354" y="13017"/>
                    <a:pt x="926354" y="29074"/>
                  </a:cubicBezTo>
                  <a:lnTo>
                    <a:pt x="926354" y="271429"/>
                  </a:lnTo>
                  <a:cubicBezTo>
                    <a:pt x="926354" y="279140"/>
                    <a:pt x="923291" y="286535"/>
                    <a:pt x="917838" y="291988"/>
                  </a:cubicBezTo>
                  <a:cubicBezTo>
                    <a:pt x="912386" y="297440"/>
                    <a:pt x="904990" y="300504"/>
                    <a:pt x="897280" y="300504"/>
                  </a:cubicBezTo>
                  <a:lnTo>
                    <a:pt x="29074" y="300504"/>
                  </a:lnTo>
                  <a:cubicBezTo>
                    <a:pt x="21363" y="300504"/>
                    <a:pt x="13968" y="297440"/>
                    <a:pt x="8516" y="291988"/>
                  </a:cubicBezTo>
                  <a:cubicBezTo>
                    <a:pt x="3063" y="286535"/>
                    <a:pt x="0" y="279140"/>
                    <a:pt x="0" y="271429"/>
                  </a:cubicBezTo>
                  <a:lnTo>
                    <a:pt x="0" y="29074"/>
                  </a:lnTo>
                  <a:cubicBezTo>
                    <a:pt x="0" y="21363"/>
                    <a:pt x="3063" y="13968"/>
                    <a:pt x="8516" y="8516"/>
                  </a:cubicBezTo>
                  <a:cubicBezTo>
                    <a:pt x="13968" y="3063"/>
                    <a:pt x="21363" y="0"/>
                    <a:pt x="29074" y="0"/>
                  </a:cubicBezTo>
                  <a:close/>
                </a:path>
              </a:pathLst>
            </a:custGeom>
            <a:solidFill>
              <a:srgbClr val="ECD5AC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0" name="TextBox 240"/>
            <p:cNvSpPr txBox="1"/>
            <p:nvPr/>
          </p:nvSpPr>
          <p:spPr>
            <a:xfrm>
              <a:off x="0" y="-19050"/>
              <a:ext cx="926354" cy="319554"/>
            </a:xfrm>
            <a:prstGeom prst="rect">
              <a:avLst/>
            </a:prstGeom>
          </p:spPr>
          <p:txBody>
            <a:bodyPr lIns="68272" tIns="68272" rIns="68272" bIns="68272" rtlCol="0" anchor="ctr"/>
            <a:lstStyle/>
            <a:p>
              <a:pPr marL="0" lvl="0" indent="0" algn="ctr">
                <a:lnSpc>
                  <a:spcPts val="1369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241" name="TextBox 241"/>
          <p:cNvSpPr txBox="1"/>
          <p:nvPr/>
        </p:nvSpPr>
        <p:spPr>
          <a:xfrm>
            <a:off x="7032090" y="7034874"/>
            <a:ext cx="2283634" cy="25463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239"/>
              </a:lnSpc>
            </a:pPr>
            <a:r>
              <a:rPr lang="en-US" sz="1599" b="1" spc="79">
                <a:solidFill>
                  <a:srgbClr val="000000"/>
                </a:solidFill>
                <a:latin typeface="Garet Bold"/>
                <a:ea typeface="Garet Bold"/>
                <a:cs typeface="Garet Bold"/>
                <a:sym typeface="Garet Bold"/>
              </a:rPr>
              <a:t>Kristine Budreau</a:t>
            </a:r>
          </a:p>
        </p:txBody>
      </p:sp>
      <p:sp>
        <p:nvSpPr>
          <p:cNvPr id="242" name="TextBox 242"/>
          <p:cNvSpPr txBox="1"/>
          <p:nvPr/>
        </p:nvSpPr>
        <p:spPr>
          <a:xfrm>
            <a:off x="6871902" y="7261867"/>
            <a:ext cx="2604012" cy="41719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679"/>
              </a:lnSpc>
            </a:pPr>
            <a:r>
              <a:rPr lang="en-US" sz="1200" spc="60">
                <a:solidFill>
                  <a:srgbClr val="000000"/>
                </a:solidFill>
                <a:latin typeface="Garet"/>
                <a:ea typeface="Garet"/>
                <a:cs typeface="Garet"/>
                <a:sym typeface="Garet"/>
              </a:rPr>
              <a:t>Sponsored Funding Admin - Billings &amp; Collections</a:t>
            </a:r>
          </a:p>
        </p:txBody>
      </p:sp>
      <p:sp>
        <p:nvSpPr>
          <p:cNvPr id="252" name="AutoShape 25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flipH="1">
            <a:off x="6654337" y="8320143"/>
            <a:ext cx="188174" cy="0"/>
          </a:xfrm>
          <a:prstGeom prst="line">
            <a:avLst/>
          </a:prstGeom>
          <a:ln w="38100" cap="flat">
            <a:solidFill>
              <a:srgbClr val="CFB991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grpSp>
        <p:nvGrpSpPr>
          <p:cNvPr id="243" name="Group 24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6842511" y="7888246"/>
            <a:ext cx="2662793" cy="863794"/>
            <a:chOff x="0" y="0"/>
            <a:chExt cx="926354" cy="300504"/>
          </a:xfrm>
        </p:grpSpPr>
        <p:sp>
          <p:nvSpPr>
            <p:cNvPr id="244" name="Freeform 244">
              <a:extLs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0" y="0"/>
              <a:ext cx="926354" cy="300504"/>
            </a:xfrm>
            <a:custGeom>
              <a:avLst/>
              <a:gdLst/>
              <a:ahLst/>
              <a:cxnLst/>
              <a:rect l="l" t="t" r="r" b="b"/>
              <a:pathLst>
                <a:path w="926354" h="300504">
                  <a:moveTo>
                    <a:pt x="29074" y="0"/>
                  </a:moveTo>
                  <a:lnTo>
                    <a:pt x="897280" y="0"/>
                  </a:lnTo>
                  <a:cubicBezTo>
                    <a:pt x="913337" y="0"/>
                    <a:pt x="926354" y="13017"/>
                    <a:pt x="926354" y="29074"/>
                  </a:cubicBezTo>
                  <a:lnTo>
                    <a:pt x="926354" y="271429"/>
                  </a:lnTo>
                  <a:cubicBezTo>
                    <a:pt x="926354" y="279140"/>
                    <a:pt x="923291" y="286535"/>
                    <a:pt x="917838" y="291988"/>
                  </a:cubicBezTo>
                  <a:cubicBezTo>
                    <a:pt x="912386" y="297440"/>
                    <a:pt x="904990" y="300504"/>
                    <a:pt x="897280" y="300504"/>
                  </a:cubicBezTo>
                  <a:lnTo>
                    <a:pt x="29074" y="300504"/>
                  </a:lnTo>
                  <a:cubicBezTo>
                    <a:pt x="21363" y="300504"/>
                    <a:pt x="13968" y="297440"/>
                    <a:pt x="8516" y="291988"/>
                  </a:cubicBezTo>
                  <a:cubicBezTo>
                    <a:pt x="3063" y="286535"/>
                    <a:pt x="0" y="279140"/>
                    <a:pt x="0" y="271429"/>
                  </a:cubicBezTo>
                  <a:lnTo>
                    <a:pt x="0" y="29074"/>
                  </a:lnTo>
                  <a:cubicBezTo>
                    <a:pt x="0" y="21363"/>
                    <a:pt x="3063" y="13968"/>
                    <a:pt x="8516" y="8516"/>
                  </a:cubicBezTo>
                  <a:cubicBezTo>
                    <a:pt x="13968" y="3063"/>
                    <a:pt x="21363" y="0"/>
                    <a:pt x="29074" y="0"/>
                  </a:cubicBezTo>
                  <a:close/>
                </a:path>
              </a:pathLst>
            </a:custGeom>
            <a:solidFill>
              <a:srgbClr val="ECD5AC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5" name="TextBox 245"/>
            <p:cNvSpPr txBox="1"/>
            <p:nvPr/>
          </p:nvSpPr>
          <p:spPr>
            <a:xfrm>
              <a:off x="0" y="-19050"/>
              <a:ext cx="926354" cy="319554"/>
            </a:xfrm>
            <a:prstGeom prst="rect">
              <a:avLst/>
            </a:prstGeom>
          </p:spPr>
          <p:txBody>
            <a:bodyPr lIns="68272" tIns="68272" rIns="68272" bIns="68272" rtlCol="0" anchor="ctr"/>
            <a:lstStyle/>
            <a:p>
              <a:pPr marL="0" lvl="0" indent="0" algn="ctr">
                <a:lnSpc>
                  <a:spcPts val="1369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246" name="TextBox 246"/>
          <p:cNvSpPr txBox="1"/>
          <p:nvPr/>
        </p:nvSpPr>
        <p:spPr>
          <a:xfrm>
            <a:off x="7032090" y="7974868"/>
            <a:ext cx="2283634" cy="25463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239"/>
              </a:lnSpc>
            </a:pPr>
            <a:r>
              <a:rPr lang="en-US" sz="1599" b="1" spc="79">
                <a:solidFill>
                  <a:srgbClr val="000000"/>
                </a:solidFill>
                <a:latin typeface="Garet Bold"/>
                <a:ea typeface="Garet Bold"/>
                <a:cs typeface="Garet Bold"/>
                <a:sym typeface="Garet Bold"/>
              </a:rPr>
              <a:t>Jacqueline Ludwig</a:t>
            </a:r>
          </a:p>
        </p:txBody>
      </p:sp>
      <p:sp>
        <p:nvSpPr>
          <p:cNvPr id="247" name="TextBox 247"/>
          <p:cNvSpPr txBox="1"/>
          <p:nvPr/>
        </p:nvSpPr>
        <p:spPr>
          <a:xfrm>
            <a:off x="6871902" y="8201860"/>
            <a:ext cx="2604012" cy="41719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679"/>
              </a:lnSpc>
            </a:pPr>
            <a:r>
              <a:rPr lang="en-US" sz="1200" spc="60">
                <a:solidFill>
                  <a:srgbClr val="000000"/>
                </a:solidFill>
                <a:latin typeface="Garet"/>
                <a:ea typeface="Garet"/>
                <a:cs typeface="Garet"/>
                <a:sym typeface="Garet"/>
              </a:rPr>
              <a:t>Sponsored Funding Admin - Billings &amp; Collections</a:t>
            </a:r>
          </a:p>
        </p:txBody>
      </p:sp>
      <p:sp>
        <p:nvSpPr>
          <p:cNvPr id="259" name="AutoShape 259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flipH="1">
            <a:off x="6635278" y="9268676"/>
            <a:ext cx="207233" cy="0"/>
          </a:xfrm>
          <a:prstGeom prst="line">
            <a:avLst/>
          </a:prstGeom>
          <a:ln w="38100" cap="flat">
            <a:solidFill>
              <a:srgbClr val="CFB991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grpSp>
        <p:nvGrpSpPr>
          <p:cNvPr id="228" name="Group 22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6842511" y="8832182"/>
            <a:ext cx="2662793" cy="872987"/>
            <a:chOff x="0" y="0"/>
            <a:chExt cx="926354" cy="303702"/>
          </a:xfrm>
        </p:grpSpPr>
        <p:sp>
          <p:nvSpPr>
            <p:cNvPr id="229" name="Freeform 229">
              <a:extLs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0" y="0"/>
              <a:ext cx="926354" cy="303702"/>
            </a:xfrm>
            <a:custGeom>
              <a:avLst/>
              <a:gdLst/>
              <a:ahLst/>
              <a:cxnLst/>
              <a:rect l="l" t="t" r="r" b="b"/>
              <a:pathLst>
                <a:path w="926354" h="303702">
                  <a:moveTo>
                    <a:pt x="29074" y="0"/>
                  </a:moveTo>
                  <a:lnTo>
                    <a:pt x="897280" y="0"/>
                  </a:lnTo>
                  <a:cubicBezTo>
                    <a:pt x="913337" y="0"/>
                    <a:pt x="926354" y="13017"/>
                    <a:pt x="926354" y="29074"/>
                  </a:cubicBezTo>
                  <a:lnTo>
                    <a:pt x="926354" y="274627"/>
                  </a:lnTo>
                  <a:cubicBezTo>
                    <a:pt x="926354" y="282338"/>
                    <a:pt x="923291" y="289733"/>
                    <a:pt x="917838" y="295186"/>
                  </a:cubicBezTo>
                  <a:cubicBezTo>
                    <a:pt x="912386" y="300638"/>
                    <a:pt x="904990" y="303702"/>
                    <a:pt x="897280" y="303702"/>
                  </a:cubicBezTo>
                  <a:lnTo>
                    <a:pt x="29074" y="303702"/>
                  </a:lnTo>
                  <a:cubicBezTo>
                    <a:pt x="13017" y="303702"/>
                    <a:pt x="0" y="290685"/>
                    <a:pt x="0" y="274627"/>
                  </a:cubicBezTo>
                  <a:lnTo>
                    <a:pt x="0" y="29074"/>
                  </a:lnTo>
                  <a:cubicBezTo>
                    <a:pt x="0" y="21363"/>
                    <a:pt x="3063" y="13968"/>
                    <a:pt x="8516" y="8516"/>
                  </a:cubicBezTo>
                  <a:cubicBezTo>
                    <a:pt x="13968" y="3063"/>
                    <a:pt x="21363" y="0"/>
                    <a:pt x="29074" y="0"/>
                  </a:cubicBezTo>
                  <a:close/>
                </a:path>
              </a:pathLst>
            </a:custGeom>
            <a:solidFill>
              <a:srgbClr val="ECD5AC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30" name="TextBox 230"/>
            <p:cNvSpPr txBox="1"/>
            <p:nvPr/>
          </p:nvSpPr>
          <p:spPr>
            <a:xfrm>
              <a:off x="0" y="-19050"/>
              <a:ext cx="926354" cy="322752"/>
            </a:xfrm>
            <a:prstGeom prst="rect">
              <a:avLst/>
            </a:prstGeom>
          </p:spPr>
          <p:txBody>
            <a:bodyPr lIns="68272" tIns="68272" rIns="68272" bIns="68272" rtlCol="0" anchor="ctr"/>
            <a:lstStyle/>
            <a:p>
              <a:pPr marL="0" lvl="0" indent="0" algn="ctr">
                <a:lnSpc>
                  <a:spcPts val="1369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231" name="TextBox 231"/>
          <p:cNvSpPr txBox="1"/>
          <p:nvPr/>
        </p:nvSpPr>
        <p:spPr>
          <a:xfrm>
            <a:off x="7032090" y="9013987"/>
            <a:ext cx="2283634" cy="25468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239"/>
              </a:lnSpc>
            </a:pPr>
            <a:r>
              <a:rPr lang="en-US" sz="1599" b="1" spc="79">
                <a:solidFill>
                  <a:srgbClr val="000000"/>
                </a:solidFill>
                <a:latin typeface="Garet Bold"/>
                <a:ea typeface="Garet Bold"/>
                <a:cs typeface="Garet Bold"/>
                <a:sym typeface="Garet Bold"/>
              </a:rPr>
              <a:t>Shay Purda</a:t>
            </a:r>
          </a:p>
        </p:txBody>
      </p:sp>
      <p:sp>
        <p:nvSpPr>
          <p:cNvPr id="232" name="TextBox 232"/>
          <p:cNvSpPr txBox="1"/>
          <p:nvPr/>
        </p:nvSpPr>
        <p:spPr>
          <a:xfrm>
            <a:off x="6871902" y="9240101"/>
            <a:ext cx="2604012" cy="20767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679"/>
              </a:lnSpc>
            </a:pPr>
            <a:r>
              <a:rPr lang="en-US" sz="1200" spc="60">
                <a:solidFill>
                  <a:srgbClr val="000000"/>
                </a:solidFill>
                <a:latin typeface="Garet"/>
                <a:ea typeface="Garet"/>
                <a:cs typeface="Garet"/>
                <a:sym typeface="Garet"/>
              </a:rPr>
              <a:t>Sponsored Funding Admin</a:t>
            </a:r>
          </a:p>
        </p:txBody>
      </p:sp>
      <p:sp>
        <p:nvSpPr>
          <p:cNvPr id="9" name="AutoShape 9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flipH="1">
            <a:off x="11370029" y="1959581"/>
            <a:ext cx="1021441" cy="405715"/>
          </a:xfrm>
          <a:prstGeom prst="line">
            <a:avLst/>
          </a:prstGeom>
          <a:ln w="38100" cap="flat">
            <a:solidFill>
              <a:srgbClr val="CFB991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21" name="AutoShape 2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flipH="1">
            <a:off x="9894325" y="2804971"/>
            <a:ext cx="0" cy="6873973"/>
          </a:xfrm>
          <a:prstGeom prst="line">
            <a:avLst/>
          </a:prstGeom>
          <a:ln w="38100" cap="flat">
            <a:solidFill>
              <a:srgbClr val="CFB991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22" name="AutoShape 2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flipH="1">
            <a:off x="9894325" y="2825944"/>
            <a:ext cx="243900" cy="0"/>
          </a:xfrm>
          <a:prstGeom prst="line">
            <a:avLst/>
          </a:prstGeom>
          <a:ln w="38100" cap="flat">
            <a:solidFill>
              <a:srgbClr val="CFB991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grpSp>
        <p:nvGrpSpPr>
          <p:cNvPr id="139" name="Group 139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10138224" y="2365296"/>
            <a:ext cx="2463609" cy="921297"/>
            <a:chOff x="0" y="0"/>
            <a:chExt cx="857060" cy="320508"/>
          </a:xfrm>
        </p:grpSpPr>
        <p:sp>
          <p:nvSpPr>
            <p:cNvPr id="140" name="Freeform 140">
              <a:extLs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0" y="0"/>
              <a:ext cx="857060" cy="320508"/>
            </a:xfrm>
            <a:custGeom>
              <a:avLst/>
              <a:gdLst/>
              <a:ahLst/>
              <a:cxnLst/>
              <a:rect l="l" t="t" r="r" b="b"/>
              <a:pathLst>
                <a:path w="857060" h="320508">
                  <a:moveTo>
                    <a:pt x="31425" y="0"/>
                  </a:moveTo>
                  <a:lnTo>
                    <a:pt x="825635" y="0"/>
                  </a:lnTo>
                  <a:cubicBezTo>
                    <a:pt x="842991" y="0"/>
                    <a:pt x="857060" y="14070"/>
                    <a:pt x="857060" y="31425"/>
                  </a:cubicBezTo>
                  <a:lnTo>
                    <a:pt x="857060" y="289083"/>
                  </a:lnTo>
                  <a:cubicBezTo>
                    <a:pt x="857060" y="306439"/>
                    <a:pt x="842991" y="320508"/>
                    <a:pt x="825635" y="320508"/>
                  </a:cubicBezTo>
                  <a:lnTo>
                    <a:pt x="31425" y="320508"/>
                  </a:lnTo>
                  <a:cubicBezTo>
                    <a:pt x="14070" y="320508"/>
                    <a:pt x="0" y="306439"/>
                    <a:pt x="0" y="289083"/>
                  </a:cubicBezTo>
                  <a:lnTo>
                    <a:pt x="0" y="31425"/>
                  </a:lnTo>
                  <a:cubicBezTo>
                    <a:pt x="0" y="14070"/>
                    <a:pt x="14070" y="0"/>
                    <a:pt x="31425" y="0"/>
                  </a:cubicBezTo>
                  <a:close/>
                </a:path>
              </a:pathLst>
            </a:custGeom>
            <a:solidFill>
              <a:srgbClr val="ECD5AC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1" name="TextBox 141"/>
            <p:cNvSpPr txBox="1"/>
            <p:nvPr/>
          </p:nvSpPr>
          <p:spPr>
            <a:xfrm>
              <a:off x="0" y="-19050"/>
              <a:ext cx="857060" cy="339558"/>
            </a:xfrm>
            <a:prstGeom prst="rect">
              <a:avLst/>
            </a:prstGeom>
          </p:spPr>
          <p:txBody>
            <a:bodyPr lIns="68272" tIns="68272" rIns="68272" bIns="68272" rtlCol="0" anchor="ctr"/>
            <a:lstStyle/>
            <a:p>
              <a:pPr marL="0" lvl="0" indent="0" algn="ctr">
                <a:lnSpc>
                  <a:spcPts val="1369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142" name="TextBox 142"/>
          <p:cNvSpPr txBox="1"/>
          <p:nvPr/>
        </p:nvSpPr>
        <p:spPr>
          <a:xfrm>
            <a:off x="10386718" y="2483959"/>
            <a:ext cx="1940992" cy="26509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248"/>
              </a:lnSpc>
            </a:pPr>
            <a:r>
              <a:rPr lang="en-US" sz="1606" b="1" spc="80">
                <a:solidFill>
                  <a:srgbClr val="000000"/>
                </a:solidFill>
                <a:latin typeface="Garet Bold"/>
                <a:ea typeface="Garet Bold"/>
                <a:cs typeface="Garet Bold"/>
                <a:sym typeface="Garet Bold"/>
              </a:rPr>
              <a:t>Amber Marley</a:t>
            </a:r>
          </a:p>
        </p:txBody>
      </p:sp>
      <p:sp>
        <p:nvSpPr>
          <p:cNvPr id="143" name="TextBox 143"/>
          <p:cNvSpPr txBox="1"/>
          <p:nvPr/>
        </p:nvSpPr>
        <p:spPr>
          <a:xfrm>
            <a:off x="10250748" y="2720477"/>
            <a:ext cx="2235747" cy="41865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691"/>
              </a:lnSpc>
            </a:pPr>
            <a:r>
              <a:rPr lang="en-US" sz="1207" spc="60">
                <a:solidFill>
                  <a:srgbClr val="000000"/>
                </a:solidFill>
                <a:latin typeface="Garet"/>
                <a:ea typeface="Garet"/>
                <a:cs typeface="Garet"/>
                <a:sym typeface="Garet"/>
              </a:rPr>
              <a:t>Senior Manager Account Management - Team Gold</a:t>
            </a:r>
          </a:p>
        </p:txBody>
      </p:sp>
      <p:sp>
        <p:nvSpPr>
          <p:cNvPr id="23" name="AutoShape 2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flipH="1">
            <a:off x="9894325" y="3960090"/>
            <a:ext cx="243900" cy="0"/>
          </a:xfrm>
          <a:prstGeom prst="line">
            <a:avLst/>
          </a:prstGeom>
          <a:ln w="38100" cap="flat">
            <a:solidFill>
              <a:srgbClr val="CFB991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grpSp>
        <p:nvGrpSpPr>
          <p:cNvPr id="30" name="Group 30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10138224" y="3412197"/>
            <a:ext cx="2463609" cy="1095785"/>
            <a:chOff x="0" y="0"/>
            <a:chExt cx="675595" cy="300497"/>
          </a:xfrm>
        </p:grpSpPr>
        <p:sp>
          <p:nvSpPr>
            <p:cNvPr id="31" name="Freeform 31">
              <a:extLs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0" y="0"/>
              <a:ext cx="675595" cy="300497"/>
            </a:xfrm>
            <a:custGeom>
              <a:avLst/>
              <a:gdLst/>
              <a:ahLst/>
              <a:cxnLst/>
              <a:rect l="l" t="t" r="r" b="b"/>
              <a:pathLst>
                <a:path w="675595" h="300497">
                  <a:moveTo>
                    <a:pt x="31425" y="0"/>
                  </a:moveTo>
                  <a:lnTo>
                    <a:pt x="644170" y="0"/>
                  </a:lnTo>
                  <a:cubicBezTo>
                    <a:pt x="661526" y="0"/>
                    <a:pt x="675595" y="14070"/>
                    <a:pt x="675595" y="31425"/>
                  </a:cubicBezTo>
                  <a:lnTo>
                    <a:pt x="675595" y="269072"/>
                  </a:lnTo>
                  <a:cubicBezTo>
                    <a:pt x="675595" y="286427"/>
                    <a:pt x="661526" y="300497"/>
                    <a:pt x="644170" y="300497"/>
                  </a:cubicBezTo>
                  <a:lnTo>
                    <a:pt x="31425" y="300497"/>
                  </a:lnTo>
                  <a:cubicBezTo>
                    <a:pt x="14070" y="300497"/>
                    <a:pt x="0" y="286427"/>
                    <a:pt x="0" y="269072"/>
                  </a:cubicBezTo>
                  <a:lnTo>
                    <a:pt x="0" y="31425"/>
                  </a:lnTo>
                  <a:cubicBezTo>
                    <a:pt x="0" y="14070"/>
                    <a:pt x="14070" y="0"/>
                    <a:pt x="31425" y="0"/>
                  </a:cubicBezTo>
                  <a:close/>
                </a:path>
              </a:pathLst>
            </a:custGeom>
            <a:solidFill>
              <a:srgbClr val="ECD5AC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" name="TextBox 32"/>
            <p:cNvSpPr txBox="1"/>
            <p:nvPr/>
          </p:nvSpPr>
          <p:spPr>
            <a:xfrm>
              <a:off x="0" y="-9525"/>
              <a:ext cx="675595" cy="310022"/>
            </a:xfrm>
            <a:prstGeom prst="rect">
              <a:avLst/>
            </a:prstGeom>
          </p:spPr>
          <p:txBody>
            <a:bodyPr lIns="86610" tIns="86610" rIns="86610" bIns="86610" rtlCol="0" anchor="ctr"/>
            <a:lstStyle/>
            <a:p>
              <a:pPr marL="0" lvl="0" indent="0" algn="ctr">
                <a:lnSpc>
                  <a:spcPts val="1466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33" name="TextBox 33"/>
          <p:cNvSpPr txBox="1"/>
          <p:nvPr/>
        </p:nvSpPr>
        <p:spPr>
          <a:xfrm>
            <a:off x="10248518" y="3480014"/>
            <a:ext cx="2226857" cy="53096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ctr">
              <a:lnSpc>
                <a:spcPts val="2239"/>
              </a:lnSpc>
              <a:spcBef>
                <a:spcPct val="0"/>
              </a:spcBef>
            </a:pPr>
            <a:r>
              <a:rPr lang="en-US" sz="1599" b="1" u="none" strike="noStrike" spc="79">
                <a:solidFill>
                  <a:srgbClr val="000000"/>
                </a:solidFill>
                <a:latin typeface="Garet Bold"/>
                <a:ea typeface="Garet Bold"/>
                <a:cs typeface="Garet Bold"/>
                <a:sym typeface="Garet Bold"/>
              </a:rPr>
              <a:t>Kathleen Bradley-Lockhart</a:t>
            </a:r>
          </a:p>
        </p:txBody>
      </p:sp>
      <p:sp>
        <p:nvSpPr>
          <p:cNvPr id="34" name="TextBox 34"/>
          <p:cNvSpPr txBox="1"/>
          <p:nvPr/>
        </p:nvSpPr>
        <p:spPr>
          <a:xfrm>
            <a:off x="10248518" y="3982299"/>
            <a:ext cx="2226857" cy="41710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ctr">
              <a:lnSpc>
                <a:spcPts val="1684"/>
              </a:lnSpc>
              <a:spcBef>
                <a:spcPct val="0"/>
              </a:spcBef>
            </a:pPr>
            <a:r>
              <a:rPr lang="en-US" sz="1203" u="none" strike="noStrike" spc="60">
                <a:solidFill>
                  <a:srgbClr val="000000"/>
                </a:solidFill>
                <a:latin typeface="Garet"/>
                <a:ea typeface="Garet"/>
                <a:cs typeface="Garet"/>
                <a:sym typeface="Garet"/>
              </a:rPr>
              <a:t>Lead Sponsored </a:t>
            </a:r>
          </a:p>
          <a:p>
            <a:pPr marL="0" lvl="0" indent="0" algn="ctr">
              <a:lnSpc>
                <a:spcPts val="1684"/>
              </a:lnSpc>
              <a:spcBef>
                <a:spcPct val="0"/>
              </a:spcBef>
            </a:pPr>
            <a:r>
              <a:rPr lang="en-US" sz="1203" u="none" strike="noStrike" spc="60">
                <a:solidFill>
                  <a:srgbClr val="000000"/>
                </a:solidFill>
                <a:latin typeface="Garet"/>
                <a:ea typeface="Garet"/>
                <a:cs typeface="Garet"/>
                <a:sym typeface="Garet"/>
              </a:rPr>
              <a:t>Funding Admin </a:t>
            </a:r>
          </a:p>
        </p:txBody>
      </p:sp>
      <p:sp>
        <p:nvSpPr>
          <p:cNvPr id="24" name="AutoShape 2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flipH="1">
            <a:off x="9894325" y="5023382"/>
            <a:ext cx="243900" cy="0"/>
          </a:xfrm>
          <a:prstGeom prst="line">
            <a:avLst/>
          </a:prstGeom>
          <a:ln w="38100" cap="flat">
            <a:solidFill>
              <a:srgbClr val="CFB991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grpSp>
        <p:nvGrpSpPr>
          <p:cNvPr id="154" name="Group 15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10138224" y="4594031"/>
            <a:ext cx="2463609" cy="858701"/>
            <a:chOff x="0" y="0"/>
            <a:chExt cx="675595" cy="235481"/>
          </a:xfrm>
        </p:grpSpPr>
        <p:sp>
          <p:nvSpPr>
            <p:cNvPr id="155" name="Freeform 155">
              <a:extLs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0" y="0"/>
              <a:ext cx="675595" cy="235481"/>
            </a:xfrm>
            <a:custGeom>
              <a:avLst/>
              <a:gdLst/>
              <a:ahLst/>
              <a:cxnLst/>
              <a:rect l="l" t="t" r="r" b="b"/>
              <a:pathLst>
                <a:path w="675595" h="235481">
                  <a:moveTo>
                    <a:pt x="31425" y="0"/>
                  </a:moveTo>
                  <a:lnTo>
                    <a:pt x="644170" y="0"/>
                  </a:lnTo>
                  <a:cubicBezTo>
                    <a:pt x="661526" y="0"/>
                    <a:pt x="675595" y="14070"/>
                    <a:pt x="675595" y="31425"/>
                  </a:cubicBezTo>
                  <a:lnTo>
                    <a:pt x="675595" y="204056"/>
                  </a:lnTo>
                  <a:cubicBezTo>
                    <a:pt x="675595" y="221412"/>
                    <a:pt x="661526" y="235481"/>
                    <a:pt x="644170" y="235481"/>
                  </a:cubicBezTo>
                  <a:lnTo>
                    <a:pt x="31425" y="235481"/>
                  </a:lnTo>
                  <a:cubicBezTo>
                    <a:pt x="14070" y="235481"/>
                    <a:pt x="0" y="221412"/>
                    <a:pt x="0" y="204056"/>
                  </a:cubicBezTo>
                  <a:lnTo>
                    <a:pt x="0" y="31425"/>
                  </a:lnTo>
                  <a:cubicBezTo>
                    <a:pt x="0" y="14070"/>
                    <a:pt x="14070" y="0"/>
                    <a:pt x="31425" y="0"/>
                  </a:cubicBezTo>
                  <a:close/>
                </a:path>
              </a:pathLst>
            </a:custGeom>
            <a:solidFill>
              <a:srgbClr val="ECD5AC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6" name="TextBox 156"/>
            <p:cNvSpPr txBox="1"/>
            <p:nvPr/>
          </p:nvSpPr>
          <p:spPr>
            <a:xfrm>
              <a:off x="0" y="-9525"/>
              <a:ext cx="675595" cy="245006"/>
            </a:xfrm>
            <a:prstGeom prst="rect">
              <a:avLst/>
            </a:prstGeom>
          </p:spPr>
          <p:txBody>
            <a:bodyPr lIns="86610" tIns="86610" rIns="86610" bIns="86610" rtlCol="0" anchor="ctr"/>
            <a:lstStyle/>
            <a:p>
              <a:pPr marL="0" lvl="0" indent="0" algn="ctr">
                <a:lnSpc>
                  <a:spcPts val="1466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157" name="TextBox 157"/>
          <p:cNvSpPr txBox="1"/>
          <p:nvPr/>
        </p:nvSpPr>
        <p:spPr>
          <a:xfrm>
            <a:off x="10248518" y="4661848"/>
            <a:ext cx="2226857" cy="25463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ctr">
              <a:lnSpc>
                <a:spcPts val="2239"/>
              </a:lnSpc>
              <a:spcBef>
                <a:spcPct val="0"/>
              </a:spcBef>
            </a:pPr>
            <a:r>
              <a:rPr lang="en-US" sz="1599" b="1" spc="79">
                <a:solidFill>
                  <a:srgbClr val="000000"/>
                </a:solidFill>
                <a:latin typeface="Garet Bold"/>
                <a:ea typeface="Garet Bold"/>
                <a:cs typeface="Garet Bold"/>
                <a:sym typeface="Garet Bold"/>
              </a:rPr>
              <a:t>Brandi Hosler*</a:t>
            </a:r>
          </a:p>
        </p:txBody>
      </p:sp>
      <p:sp>
        <p:nvSpPr>
          <p:cNvPr id="158" name="TextBox 158"/>
          <p:cNvSpPr txBox="1"/>
          <p:nvPr/>
        </p:nvSpPr>
        <p:spPr>
          <a:xfrm>
            <a:off x="10256601" y="4919081"/>
            <a:ext cx="2226857" cy="41710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ctr">
              <a:lnSpc>
                <a:spcPts val="1684"/>
              </a:lnSpc>
              <a:spcBef>
                <a:spcPct val="0"/>
              </a:spcBef>
            </a:pPr>
            <a:r>
              <a:rPr lang="en-US" sz="1203" u="none" strike="noStrike" spc="60">
                <a:solidFill>
                  <a:srgbClr val="000000"/>
                </a:solidFill>
                <a:latin typeface="Garet"/>
                <a:ea typeface="Garet"/>
                <a:cs typeface="Garet"/>
                <a:sym typeface="Garet"/>
              </a:rPr>
              <a:t>Lead Sponsored </a:t>
            </a:r>
          </a:p>
          <a:p>
            <a:pPr marL="0" lvl="0" indent="0" algn="ctr">
              <a:lnSpc>
                <a:spcPts val="1684"/>
              </a:lnSpc>
              <a:spcBef>
                <a:spcPct val="0"/>
              </a:spcBef>
            </a:pPr>
            <a:r>
              <a:rPr lang="en-US" sz="1203" u="none" strike="noStrike" spc="60">
                <a:solidFill>
                  <a:srgbClr val="000000"/>
                </a:solidFill>
                <a:latin typeface="Garet"/>
                <a:ea typeface="Garet"/>
                <a:cs typeface="Garet"/>
                <a:sym typeface="Garet"/>
              </a:rPr>
              <a:t>Funding Admin </a:t>
            </a:r>
          </a:p>
        </p:txBody>
      </p:sp>
      <p:sp>
        <p:nvSpPr>
          <p:cNvPr id="184" name="AutoShape 18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flipH="1">
            <a:off x="9894325" y="5967808"/>
            <a:ext cx="243900" cy="0"/>
          </a:xfrm>
          <a:prstGeom prst="line">
            <a:avLst/>
          </a:prstGeom>
          <a:ln w="38100" cap="flat">
            <a:solidFill>
              <a:srgbClr val="CFB991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grpSp>
        <p:nvGrpSpPr>
          <p:cNvPr id="159" name="Group 159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10138224" y="5538457"/>
            <a:ext cx="2463609" cy="858701"/>
            <a:chOff x="0" y="0"/>
            <a:chExt cx="675595" cy="235481"/>
          </a:xfrm>
        </p:grpSpPr>
        <p:sp>
          <p:nvSpPr>
            <p:cNvPr id="160" name="Freeform 160">
              <a:extLs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0" y="0"/>
              <a:ext cx="675595" cy="235481"/>
            </a:xfrm>
            <a:custGeom>
              <a:avLst/>
              <a:gdLst/>
              <a:ahLst/>
              <a:cxnLst/>
              <a:rect l="l" t="t" r="r" b="b"/>
              <a:pathLst>
                <a:path w="675595" h="235481">
                  <a:moveTo>
                    <a:pt x="31425" y="0"/>
                  </a:moveTo>
                  <a:lnTo>
                    <a:pt x="644170" y="0"/>
                  </a:lnTo>
                  <a:cubicBezTo>
                    <a:pt x="661526" y="0"/>
                    <a:pt x="675595" y="14070"/>
                    <a:pt x="675595" y="31425"/>
                  </a:cubicBezTo>
                  <a:lnTo>
                    <a:pt x="675595" y="204056"/>
                  </a:lnTo>
                  <a:cubicBezTo>
                    <a:pt x="675595" y="221412"/>
                    <a:pt x="661526" y="235481"/>
                    <a:pt x="644170" y="235481"/>
                  </a:cubicBezTo>
                  <a:lnTo>
                    <a:pt x="31425" y="235481"/>
                  </a:lnTo>
                  <a:cubicBezTo>
                    <a:pt x="14070" y="235481"/>
                    <a:pt x="0" y="221412"/>
                    <a:pt x="0" y="204056"/>
                  </a:cubicBezTo>
                  <a:lnTo>
                    <a:pt x="0" y="31425"/>
                  </a:lnTo>
                  <a:cubicBezTo>
                    <a:pt x="0" y="14070"/>
                    <a:pt x="14070" y="0"/>
                    <a:pt x="31425" y="0"/>
                  </a:cubicBezTo>
                  <a:close/>
                </a:path>
              </a:pathLst>
            </a:custGeom>
            <a:solidFill>
              <a:srgbClr val="ECD5AC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61" name="TextBox 161"/>
            <p:cNvSpPr txBox="1"/>
            <p:nvPr/>
          </p:nvSpPr>
          <p:spPr>
            <a:xfrm>
              <a:off x="0" y="-9525"/>
              <a:ext cx="675595" cy="245006"/>
            </a:xfrm>
            <a:prstGeom prst="rect">
              <a:avLst/>
            </a:prstGeom>
          </p:spPr>
          <p:txBody>
            <a:bodyPr lIns="86610" tIns="86610" rIns="86610" bIns="86610" rtlCol="0" anchor="ctr"/>
            <a:lstStyle/>
            <a:p>
              <a:pPr marL="0" lvl="0" indent="0" algn="ctr">
                <a:lnSpc>
                  <a:spcPts val="1466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162" name="TextBox 162"/>
          <p:cNvSpPr txBox="1"/>
          <p:nvPr/>
        </p:nvSpPr>
        <p:spPr>
          <a:xfrm>
            <a:off x="10248518" y="5606273"/>
            <a:ext cx="2226857" cy="25463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ctr">
              <a:lnSpc>
                <a:spcPts val="2239"/>
              </a:lnSpc>
              <a:spcBef>
                <a:spcPct val="0"/>
              </a:spcBef>
            </a:pPr>
            <a:r>
              <a:rPr lang="en-US" sz="1599" b="1" spc="79">
                <a:solidFill>
                  <a:srgbClr val="000000"/>
                </a:solidFill>
                <a:latin typeface="Garet Bold"/>
                <a:ea typeface="Garet Bold"/>
                <a:cs typeface="Garet Bold"/>
                <a:sym typeface="Garet Bold"/>
              </a:rPr>
              <a:t>Jami Butler</a:t>
            </a:r>
          </a:p>
        </p:txBody>
      </p:sp>
      <p:sp>
        <p:nvSpPr>
          <p:cNvPr id="163" name="TextBox 163"/>
          <p:cNvSpPr txBox="1"/>
          <p:nvPr/>
        </p:nvSpPr>
        <p:spPr>
          <a:xfrm>
            <a:off x="10256601" y="5863507"/>
            <a:ext cx="2226857" cy="41710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ctr">
              <a:lnSpc>
                <a:spcPts val="1684"/>
              </a:lnSpc>
              <a:spcBef>
                <a:spcPct val="0"/>
              </a:spcBef>
            </a:pPr>
            <a:r>
              <a:rPr lang="en-US" sz="1203" spc="60">
                <a:solidFill>
                  <a:srgbClr val="000000"/>
                </a:solidFill>
                <a:latin typeface="Garet"/>
                <a:ea typeface="Garet"/>
                <a:cs typeface="Garet"/>
                <a:sym typeface="Garet"/>
              </a:rPr>
              <a:t>Senior </a:t>
            </a:r>
            <a:r>
              <a:rPr lang="en-US" sz="1203" u="none" strike="noStrike" spc="60">
                <a:solidFill>
                  <a:srgbClr val="000000"/>
                </a:solidFill>
                <a:latin typeface="Garet"/>
                <a:ea typeface="Garet"/>
                <a:cs typeface="Garet"/>
                <a:sym typeface="Garet"/>
              </a:rPr>
              <a:t>Sponsored </a:t>
            </a:r>
          </a:p>
          <a:p>
            <a:pPr marL="0" lvl="0" indent="0" algn="ctr">
              <a:lnSpc>
                <a:spcPts val="1684"/>
              </a:lnSpc>
              <a:spcBef>
                <a:spcPct val="0"/>
              </a:spcBef>
            </a:pPr>
            <a:r>
              <a:rPr lang="en-US" sz="1203" u="none" strike="noStrike" spc="60">
                <a:solidFill>
                  <a:srgbClr val="000000"/>
                </a:solidFill>
                <a:latin typeface="Garet"/>
                <a:ea typeface="Garet"/>
                <a:cs typeface="Garet"/>
                <a:sym typeface="Garet"/>
              </a:rPr>
              <a:t>Funding Admin </a:t>
            </a:r>
          </a:p>
        </p:txBody>
      </p:sp>
      <p:sp>
        <p:nvSpPr>
          <p:cNvPr id="185" name="AutoShape 18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flipH="1" flipV="1">
            <a:off x="9894325" y="6912233"/>
            <a:ext cx="243900" cy="0"/>
          </a:xfrm>
          <a:prstGeom prst="line">
            <a:avLst/>
          </a:prstGeom>
          <a:ln w="38100" cap="flat">
            <a:solidFill>
              <a:srgbClr val="CFB991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grpSp>
        <p:nvGrpSpPr>
          <p:cNvPr id="164" name="Group 16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10138224" y="6482883"/>
            <a:ext cx="2463609" cy="858701"/>
            <a:chOff x="0" y="0"/>
            <a:chExt cx="675595" cy="235481"/>
          </a:xfrm>
        </p:grpSpPr>
        <p:sp>
          <p:nvSpPr>
            <p:cNvPr id="165" name="Freeform 165">
              <a:extLs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0" y="0"/>
              <a:ext cx="675595" cy="235481"/>
            </a:xfrm>
            <a:custGeom>
              <a:avLst/>
              <a:gdLst/>
              <a:ahLst/>
              <a:cxnLst/>
              <a:rect l="l" t="t" r="r" b="b"/>
              <a:pathLst>
                <a:path w="675595" h="235481">
                  <a:moveTo>
                    <a:pt x="31425" y="0"/>
                  </a:moveTo>
                  <a:lnTo>
                    <a:pt x="644170" y="0"/>
                  </a:lnTo>
                  <a:cubicBezTo>
                    <a:pt x="661526" y="0"/>
                    <a:pt x="675595" y="14070"/>
                    <a:pt x="675595" y="31425"/>
                  </a:cubicBezTo>
                  <a:lnTo>
                    <a:pt x="675595" y="204056"/>
                  </a:lnTo>
                  <a:cubicBezTo>
                    <a:pt x="675595" y="221412"/>
                    <a:pt x="661526" y="235481"/>
                    <a:pt x="644170" y="235481"/>
                  </a:cubicBezTo>
                  <a:lnTo>
                    <a:pt x="31425" y="235481"/>
                  </a:lnTo>
                  <a:cubicBezTo>
                    <a:pt x="14070" y="235481"/>
                    <a:pt x="0" y="221412"/>
                    <a:pt x="0" y="204056"/>
                  </a:cubicBezTo>
                  <a:lnTo>
                    <a:pt x="0" y="31425"/>
                  </a:lnTo>
                  <a:cubicBezTo>
                    <a:pt x="0" y="14070"/>
                    <a:pt x="14070" y="0"/>
                    <a:pt x="31425" y="0"/>
                  </a:cubicBezTo>
                  <a:close/>
                </a:path>
              </a:pathLst>
            </a:custGeom>
            <a:solidFill>
              <a:srgbClr val="ECD5AC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66" name="TextBox 166"/>
            <p:cNvSpPr txBox="1"/>
            <p:nvPr/>
          </p:nvSpPr>
          <p:spPr>
            <a:xfrm>
              <a:off x="0" y="-9525"/>
              <a:ext cx="675595" cy="245006"/>
            </a:xfrm>
            <a:prstGeom prst="rect">
              <a:avLst/>
            </a:prstGeom>
          </p:spPr>
          <p:txBody>
            <a:bodyPr lIns="86610" tIns="86610" rIns="86610" bIns="86610" rtlCol="0" anchor="ctr"/>
            <a:lstStyle/>
            <a:p>
              <a:pPr marL="0" lvl="0" indent="0" algn="ctr">
                <a:lnSpc>
                  <a:spcPts val="1466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167" name="TextBox 167"/>
          <p:cNvSpPr txBox="1"/>
          <p:nvPr/>
        </p:nvSpPr>
        <p:spPr>
          <a:xfrm>
            <a:off x="10248518" y="6550699"/>
            <a:ext cx="2226857" cy="25463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ctr">
              <a:lnSpc>
                <a:spcPts val="2239"/>
              </a:lnSpc>
              <a:spcBef>
                <a:spcPct val="0"/>
              </a:spcBef>
            </a:pPr>
            <a:r>
              <a:rPr lang="en-US" sz="1599" b="1" spc="79">
                <a:solidFill>
                  <a:srgbClr val="000000"/>
                </a:solidFill>
                <a:latin typeface="Garet Bold"/>
                <a:ea typeface="Garet Bold"/>
                <a:cs typeface="Garet Bold"/>
                <a:sym typeface="Garet Bold"/>
              </a:rPr>
              <a:t>Maura Kennedy</a:t>
            </a:r>
          </a:p>
        </p:txBody>
      </p:sp>
      <p:sp>
        <p:nvSpPr>
          <p:cNvPr id="168" name="TextBox 168"/>
          <p:cNvSpPr txBox="1"/>
          <p:nvPr/>
        </p:nvSpPr>
        <p:spPr>
          <a:xfrm>
            <a:off x="10256601" y="6807933"/>
            <a:ext cx="2226857" cy="41710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ctr">
              <a:lnSpc>
                <a:spcPts val="1684"/>
              </a:lnSpc>
              <a:spcBef>
                <a:spcPct val="0"/>
              </a:spcBef>
            </a:pPr>
            <a:r>
              <a:rPr lang="en-US" sz="1203" spc="60">
                <a:solidFill>
                  <a:srgbClr val="000000"/>
                </a:solidFill>
                <a:latin typeface="Garet"/>
                <a:ea typeface="Garet"/>
                <a:cs typeface="Garet"/>
                <a:sym typeface="Garet"/>
              </a:rPr>
              <a:t>Senior </a:t>
            </a:r>
            <a:r>
              <a:rPr lang="en-US" sz="1203" u="none" strike="noStrike" spc="60">
                <a:solidFill>
                  <a:srgbClr val="000000"/>
                </a:solidFill>
                <a:latin typeface="Garet"/>
                <a:ea typeface="Garet"/>
                <a:cs typeface="Garet"/>
                <a:sym typeface="Garet"/>
              </a:rPr>
              <a:t>Sponsored </a:t>
            </a:r>
          </a:p>
          <a:p>
            <a:pPr marL="0" lvl="0" indent="0" algn="ctr">
              <a:lnSpc>
                <a:spcPts val="1684"/>
              </a:lnSpc>
              <a:spcBef>
                <a:spcPct val="0"/>
              </a:spcBef>
            </a:pPr>
            <a:r>
              <a:rPr lang="en-US" sz="1203" u="none" strike="noStrike" spc="60">
                <a:solidFill>
                  <a:srgbClr val="000000"/>
                </a:solidFill>
                <a:latin typeface="Garet"/>
                <a:ea typeface="Garet"/>
                <a:cs typeface="Garet"/>
                <a:sym typeface="Garet"/>
              </a:rPr>
              <a:t>Funding Admin </a:t>
            </a:r>
          </a:p>
        </p:txBody>
      </p:sp>
      <p:sp>
        <p:nvSpPr>
          <p:cNvPr id="186" name="AutoShape 18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flipH="1" flipV="1">
            <a:off x="9894325" y="7856714"/>
            <a:ext cx="243900" cy="0"/>
          </a:xfrm>
          <a:prstGeom prst="line">
            <a:avLst/>
          </a:prstGeom>
          <a:ln w="38100" cap="flat">
            <a:solidFill>
              <a:srgbClr val="CFB991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grpSp>
        <p:nvGrpSpPr>
          <p:cNvPr id="179" name="Group 179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10138224" y="7427309"/>
            <a:ext cx="2463609" cy="858809"/>
            <a:chOff x="0" y="0"/>
            <a:chExt cx="675595" cy="235511"/>
          </a:xfrm>
        </p:grpSpPr>
        <p:sp>
          <p:nvSpPr>
            <p:cNvPr id="180" name="Freeform 180">
              <a:extLs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0" y="0"/>
              <a:ext cx="675595" cy="235511"/>
            </a:xfrm>
            <a:custGeom>
              <a:avLst/>
              <a:gdLst/>
              <a:ahLst/>
              <a:cxnLst/>
              <a:rect l="l" t="t" r="r" b="b"/>
              <a:pathLst>
                <a:path w="675595" h="235511">
                  <a:moveTo>
                    <a:pt x="31425" y="0"/>
                  </a:moveTo>
                  <a:lnTo>
                    <a:pt x="644170" y="0"/>
                  </a:lnTo>
                  <a:cubicBezTo>
                    <a:pt x="661526" y="0"/>
                    <a:pt x="675595" y="14070"/>
                    <a:pt x="675595" y="31425"/>
                  </a:cubicBezTo>
                  <a:lnTo>
                    <a:pt x="675595" y="204086"/>
                  </a:lnTo>
                  <a:cubicBezTo>
                    <a:pt x="675595" y="221442"/>
                    <a:pt x="661526" y="235511"/>
                    <a:pt x="644170" y="235511"/>
                  </a:cubicBezTo>
                  <a:lnTo>
                    <a:pt x="31425" y="235511"/>
                  </a:lnTo>
                  <a:cubicBezTo>
                    <a:pt x="14070" y="235511"/>
                    <a:pt x="0" y="221442"/>
                    <a:pt x="0" y="204086"/>
                  </a:cubicBezTo>
                  <a:lnTo>
                    <a:pt x="0" y="31425"/>
                  </a:lnTo>
                  <a:cubicBezTo>
                    <a:pt x="0" y="14070"/>
                    <a:pt x="14070" y="0"/>
                    <a:pt x="31425" y="0"/>
                  </a:cubicBezTo>
                  <a:close/>
                </a:path>
              </a:pathLst>
            </a:custGeom>
            <a:solidFill>
              <a:srgbClr val="ECD5AC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1" name="TextBox 181"/>
            <p:cNvSpPr txBox="1"/>
            <p:nvPr/>
          </p:nvSpPr>
          <p:spPr>
            <a:xfrm>
              <a:off x="0" y="-9525"/>
              <a:ext cx="675595" cy="245036"/>
            </a:xfrm>
            <a:prstGeom prst="rect">
              <a:avLst/>
            </a:prstGeom>
          </p:spPr>
          <p:txBody>
            <a:bodyPr lIns="86610" tIns="86610" rIns="86610" bIns="86610" rtlCol="0" anchor="ctr"/>
            <a:lstStyle/>
            <a:p>
              <a:pPr marL="0" lvl="0" indent="0" algn="ctr">
                <a:lnSpc>
                  <a:spcPts val="1466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182" name="TextBox 182"/>
          <p:cNvSpPr txBox="1"/>
          <p:nvPr/>
        </p:nvSpPr>
        <p:spPr>
          <a:xfrm>
            <a:off x="10248518" y="7495125"/>
            <a:ext cx="2226857" cy="25468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ctr">
              <a:lnSpc>
                <a:spcPts val="2239"/>
              </a:lnSpc>
              <a:spcBef>
                <a:spcPct val="0"/>
              </a:spcBef>
            </a:pPr>
            <a:r>
              <a:rPr lang="en-US" sz="1599" b="1" spc="79">
                <a:solidFill>
                  <a:srgbClr val="000000"/>
                </a:solidFill>
                <a:latin typeface="Garet Bold"/>
                <a:ea typeface="Garet Bold"/>
                <a:cs typeface="Garet Bold"/>
                <a:sym typeface="Garet Bold"/>
              </a:rPr>
              <a:t>Bobbie Jo Williams</a:t>
            </a:r>
          </a:p>
        </p:txBody>
      </p:sp>
      <p:sp>
        <p:nvSpPr>
          <p:cNvPr id="183" name="TextBox 183"/>
          <p:cNvSpPr txBox="1"/>
          <p:nvPr/>
        </p:nvSpPr>
        <p:spPr>
          <a:xfrm>
            <a:off x="10256601" y="7752413"/>
            <a:ext cx="2226857" cy="41716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ctr">
              <a:lnSpc>
                <a:spcPts val="1684"/>
              </a:lnSpc>
              <a:spcBef>
                <a:spcPct val="0"/>
              </a:spcBef>
            </a:pPr>
            <a:r>
              <a:rPr lang="en-US" sz="1203" spc="60">
                <a:solidFill>
                  <a:srgbClr val="000000"/>
                </a:solidFill>
                <a:latin typeface="Garet"/>
                <a:ea typeface="Garet"/>
                <a:cs typeface="Garet"/>
                <a:sym typeface="Garet"/>
              </a:rPr>
              <a:t>Senior </a:t>
            </a:r>
            <a:r>
              <a:rPr lang="en-US" sz="1203" u="none" strike="noStrike" spc="60">
                <a:solidFill>
                  <a:srgbClr val="000000"/>
                </a:solidFill>
                <a:latin typeface="Garet"/>
                <a:ea typeface="Garet"/>
                <a:cs typeface="Garet"/>
                <a:sym typeface="Garet"/>
              </a:rPr>
              <a:t>Sponsored </a:t>
            </a:r>
          </a:p>
          <a:p>
            <a:pPr marL="0" lvl="0" indent="0" algn="ctr">
              <a:lnSpc>
                <a:spcPts val="1684"/>
              </a:lnSpc>
              <a:spcBef>
                <a:spcPct val="0"/>
              </a:spcBef>
            </a:pPr>
            <a:r>
              <a:rPr lang="en-US" sz="1203" u="none" strike="noStrike" spc="60">
                <a:solidFill>
                  <a:srgbClr val="000000"/>
                </a:solidFill>
                <a:latin typeface="Garet"/>
                <a:ea typeface="Garet"/>
                <a:cs typeface="Garet"/>
                <a:sym typeface="Garet"/>
              </a:rPr>
              <a:t>Funding Admin </a:t>
            </a:r>
          </a:p>
        </p:txBody>
      </p:sp>
      <p:sp>
        <p:nvSpPr>
          <p:cNvPr id="187" name="AutoShape 187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flipH="1">
            <a:off x="9894325" y="8825006"/>
            <a:ext cx="243900" cy="0"/>
          </a:xfrm>
          <a:prstGeom prst="line">
            <a:avLst/>
          </a:prstGeom>
          <a:ln w="38100" cap="flat">
            <a:solidFill>
              <a:srgbClr val="CFB991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grpSp>
        <p:nvGrpSpPr>
          <p:cNvPr id="169" name="Group 169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10138224" y="8371843"/>
            <a:ext cx="2463609" cy="906326"/>
            <a:chOff x="0" y="0"/>
            <a:chExt cx="675595" cy="248542"/>
          </a:xfrm>
        </p:grpSpPr>
        <p:sp>
          <p:nvSpPr>
            <p:cNvPr id="170" name="Freeform 170">
              <a:extLs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0" y="0"/>
              <a:ext cx="675595" cy="248542"/>
            </a:xfrm>
            <a:custGeom>
              <a:avLst/>
              <a:gdLst/>
              <a:ahLst/>
              <a:cxnLst/>
              <a:rect l="l" t="t" r="r" b="b"/>
              <a:pathLst>
                <a:path w="675595" h="248542">
                  <a:moveTo>
                    <a:pt x="31425" y="0"/>
                  </a:moveTo>
                  <a:lnTo>
                    <a:pt x="644170" y="0"/>
                  </a:lnTo>
                  <a:cubicBezTo>
                    <a:pt x="661526" y="0"/>
                    <a:pt x="675595" y="14070"/>
                    <a:pt x="675595" y="31425"/>
                  </a:cubicBezTo>
                  <a:lnTo>
                    <a:pt x="675595" y="217116"/>
                  </a:lnTo>
                  <a:cubicBezTo>
                    <a:pt x="675595" y="234472"/>
                    <a:pt x="661526" y="248542"/>
                    <a:pt x="644170" y="248542"/>
                  </a:cubicBezTo>
                  <a:lnTo>
                    <a:pt x="31425" y="248542"/>
                  </a:lnTo>
                  <a:cubicBezTo>
                    <a:pt x="14070" y="248542"/>
                    <a:pt x="0" y="234472"/>
                    <a:pt x="0" y="217116"/>
                  </a:cubicBezTo>
                  <a:lnTo>
                    <a:pt x="0" y="31425"/>
                  </a:lnTo>
                  <a:cubicBezTo>
                    <a:pt x="0" y="14070"/>
                    <a:pt x="14070" y="0"/>
                    <a:pt x="31425" y="0"/>
                  </a:cubicBezTo>
                  <a:close/>
                </a:path>
              </a:pathLst>
            </a:custGeom>
            <a:solidFill>
              <a:srgbClr val="ECD5AC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71" name="TextBox 171"/>
            <p:cNvSpPr txBox="1"/>
            <p:nvPr/>
          </p:nvSpPr>
          <p:spPr>
            <a:xfrm>
              <a:off x="0" y="-9525"/>
              <a:ext cx="675595" cy="258067"/>
            </a:xfrm>
            <a:prstGeom prst="rect">
              <a:avLst/>
            </a:prstGeom>
          </p:spPr>
          <p:txBody>
            <a:bodyPr lIns="86610" tIns="86610" rIns="86610" bIns="86610" rtlCol="0" anchor="ctr"/>
            <a:lstStyle/>
            <a:p>
              <a:pPr marL="0" lvl="0" indent="0" algn="ctr">
                <a:lnSpc>
                  <a:spcPts val="1466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172" name="TextBox 172"/>
          <p:cNvSpPr txBox="1"/>
          <p:nvPr/>
        </p:nvSpPr>
        <p:spPr>
          <a:xfrm>
            <a:off x="10248518" y="8439660"/>
            <a:ext cx="2226857" cy="53086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ctr">
              <a:lnSpc>
                <a:spcPts val="2239"/>
              </a:lnSpc>
              <a:spcBef>
                <a:spcPct val="0"/>
              </a:spcBef>
            </a:pPr>
            <a:r>
              <a:rPr lang="en-US" sz="1599" b="1" spc="79">
                <a:solidFill>
                  <a:srgbClr val="000000"/>
                </a:solidFill>
                <a:latin typeface="Garet Bold"/>
                <a:ea typeface="Garet Bold"/>
                <a:cs typeface="Garet Bold"/>
                <a:sym typeface="Garet Bold"/>
              </a:rPr>
              <a:t>Amritjoty (Amber) Kaur</a:t>
            </a:r>
          </a:p>
        </p:txBody>
      </p:sp>
      <p:sp>
        <p:nvSpPr>
          <p:cNvPr id="173" name="TextBox 173"/>
          <p:cNvSpPr txBox="1"/>
          <p:nvPr/>
        </p:nvSpPr>
        <p:spPr>
          <a:xfrm>
            <a:off x="10197413" y="8941945"/>
            <a:ext cx="2345233" cy="20755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ctr">
              <a:lnSpc>
                <a:spcPts val="1684"/>
              </a:lnSpc>
              <a:spcBef>
                <a:spcPct val="0"/>
              </a:spcBef>
            </a:pPr>
            <a:r>
              <a:rPr lang="en-US" sz="1203" u="none" strike="noStrike" spc="60">
                <a:solidFill>
                  <a:srgbClr val="000000"/>
                </a:solidFill>
                <a:latin typeface="Garet"/>
                <a:ea typeface="Garet"/>
                <a:cs typeface="Garet"/>
                <a:sym typeface="Garet"/>
              </a:rPr>
              <a:t>Sponsored Funding Admin </a:t>
            </a:r>
          </a:p>
        </p:txBody>
      </p:sp>
      <p:sp>
        <p:nvSpPr>
          <p:cNvPr id="188" name="AutoShape 18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flipH="1">
            <a:off x="9877173" y="9678945"/>
            <a:ext cx="261052" cy="0"/>
          </a:xfrm>
          <a:prstGeom prst="line">
            <a:avLst/>
          </a:prstGeom>
          <a:ln w="38100" cap="flat">
            <a:solidFill>
              <a:srgbClr val="CFB991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grpSp>
        <p:nvGrpSpPr>
          <p:cNvPr id="174" name="Group 17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10138224" y="9363894"/>
            <a:ext cx="2463609" cy="630101"/>
            <a:chOff x="0" y="0"/>
            <a:chExt cx="675595" cy="172792"/>
          </a:xfrm>
        </p:grpSpPr>
        <p:sp>
          <p:nvSpPr>
            <p:cNvPr id="175" name="Freeform 175">
              <a:extLs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0" y="0"/>
              <a:ext cx="675595" cy="172792"/>
            </a:xfrm>
            <a:custGeom>
              <a:avLst/>
              <a:gdLst/>
              <a:ahLst/>
              <a:cxnLst/>
              <a:rect l="l" t="t" r="r" b="b"/>
              <a:pathLst>
                <a:path w="675595" h="172792">
                  <a:moveTo>
                    <a:pt x="31425" y="0"/>
                  </a:moveTo>
                  <a:lnTo>
                    <a:pt x="644170" y="0"/>
                  </a:lnTo>
                  <a:cubicBezTo>
                    <a:pt x="661526" y="0"/>
                    <a:pt x="675595" y="14070"/>
                    <a:pt x="675595" y="31425"/>
                  </a:cubicBezTo>
                  <a:lnTo>
                    <a:pt x="675595" y="141367"/>
                  </a:lnTo>
                  <a:cubicBezTo>
                    <a:pt x="675595" y="158723"/>
                    <a:pt x="661526" y="172792"/>
                    <a:pt x="644170" y="172792"/>
                  </a:cubicBezTo>
                  <a:lnTo>
                    <a:pt x="31425" y="172792"/>
                  </a:lnTo>
                  <a:cubicBezTo>
                    <a:pt x="14070" y="172792"/>
                    <a:pt x="0" y="158723"/>
                    <a:pt x="0" y="141367"/>
                  </a:cubicBezTo>
                  <a:lnTo>
                    <a:pt x="0" y="31425"/>
                  </a:lnTo>
                  <a:cubicBezTo>
                    <a:pt x="0" y="14070"/>
                    <a:pt x="14070" y="0"/>
                    <a:pt x="31425" y="0"/>
                  </a:cubicBezTo>
                  <a:close/>
                </a:path>
              </a:pathLst>
            </a:custGeom>
            <a:solidFill>
              <a:srgbClr val="ECD5AC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76" name="TextBox 176"/>
            <p:cNvSpPr txBox="1"/>
            <p:nvPr/>
          </p:nvSpPr>
          <p:spPr>
            <a:xfrm>
              <a:off x="0" y="-9525"/>
              <a:ext cx="675595" cy="182317"/>
            </a:xfrm>
            <a:prstGeom prst="rect">
              <a:avLst/>
            </a:prstGeom>
          </p:spPr>
          <p:txBody>
            <a:bodyPr lIns="86610" tIns="86610" rIns="86610" bIns="86610" rtlCol="0" anchor="ctr"/>
            <a:lstStyle/>
            <a:p>
              <a:pPr marL="0" lvl="0" indent="0" algn="ctr">
                <a:lnSpc>
                  <a:spcPts val="1466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177" name="TextBox 177"/>
          <p:cNvSpPr txBox="1"/>
          <p:nvPr/>
        </p:nvSpPr>
        <p:spPr>
          <a:xfrm>
            <a:off x="10248518" y="9431711"/>
            <a:ext cx="2226857" cy="25463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ctr">
              <a:lnSpc>
                <a:spcPts val="2239"/>
              </a:lnSpc>
              <a:spcBef>
                <a:spcPct val="0"/>
              </a:spcBef>
            </a:pPr>
            <a:r>
              <a:rPr lang="en-US" sz="1599" b="1" spc="79">
                <a:solidFill>
                  <a:srgbClr val="000000"/>
                </a:solidFill>
                <a:latin typeface="Garet Bold"/>
                <a:ea typeface="Garet Bold"/>
                <a:cs typeface="Garet Bold"/>
                <a:sym typeface="Garet Bold"/>
              </a:rPr>
              <a:t>Patrick Cutter</a:t>
            </a:r>
          </a:p>
        </p:txBody>
      </p:sp>
      <p:sp>
        <p:nvSpPr>
          <p:cNvPr id="178" name="TextBox 178"/>
          <p:cNvSpPr txBox="1"/>
          <p:nvPr/>
        </p:nvSpPr>
        <p:spPr>
          <a:xfrm>
            <a:off x="10197413" y="9657771"/>
            <a:ext cx="2345233" cy="20755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ctr">
              <a:lnSpc>
                <a:spcPts val="1684"/>
              </a:lnSpc>
              <a:spcBef>
                <a:spcPct val="0"/>
              </a:spcBef>
            </a:pPr>
            <a:r>
              <a:rPr lang="en-US" sz="1203" u="none" strike="noStrike" spc="60">
                <a:solidFill>
                  <a:srgbClr val="000000"/>
                </a:solidFill>
                <a:latin typeface="Garet"/>
                <a:ea typeface="Garet"/>
                <a:cs typeface="Garet"/>
                <a:sym typeface="Garet"/>
              </a:rPr>
              <a:t>Sponsored Funding Admin </a:t>
            </a:r>
          </a:p>
        </p:txBody>
      </p:sp>
      <p:sp>
        <p:nvSpPr>
          <p:cNvPr id="10" name="AutoShape 10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2391471" y="1959581"/>
            <a:ext cx="1067541" cy="594962"/>
          </a:xfrm>
          <a:prstGeom prst="line">
            <a:avLst/>
          </a:prstGeom>
          <a:ln w="38100" cap="flat">
            <a:solidFill>
              <a:srgbClr val="CFB991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grpSp>
        <p:nvGrpSpPr>
          <p:cNvPr id="104" name="Group 10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13459011" y="2079323"/>
            <a:ext cx="2463609" cy="950439"/>
            <a:chOff x="0" y="0"/>
            <a:chExt cx="857060" cy="330646"/>
          </a:xfrm>
        </p:grpSpPr>
        <p:sp>
          <p:nvSpPr>
            <p:cNvPr id="105" name="Freeform 105">
              <a:extLs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0" y="0"/>
              <a:ext cx="857060" cy="330646"/>
            </a:xfrm>
            <a:custGeom>
              <a:avLst/>
              <a:gdLst/>
              <a:ahLst/>
              <a:cxnLst/>
              <a:rect l="l" t="t" r="r" b="b"/>
              <a:pathLst>
                <a:path w="857060" h="330646">
                  <a:moveTo>
                    <a:pt x="31425" y="0"/>
                  </a:moveTo>
                  <a:lnTo>
                    <a:pt x="825635" y="0"/>
                  </a:lnTo>
                  <a:cubicBezTo>
                    <a:pt x="842991" y="0"/>
                    <a:pt x="857060" y="14070"/>
                    <a:pt x="857060" y="31425"/>
                  </a:cubicBezTo>
                  <a:lnTo>
                    <a:pt x="857060" y="299221"/>
                  </a:lnTo>
                  <a:cubicBezTo>
                    <a:pt x="857060" y="316577"/>
                    <a:pt x="842991" y="330646"/>
                    <a:pt x="825635" y="330646"/>
                  </a:cubicBezTo>
                  <a:lnTo>
                    <a:pt x="31425" y="330646"/>
                  </a:lnTo>
                  <a:cubicBezTo>
                    <a:pt x="14070" y="330646"/>
                    <a:pt x="0" y="316577"/>
                    <a:pt x="0" y="299221"/>
                  </a:cubicBezTo>
                  <a:lnTo>
                    <a:pt x="0" y="31425"/>
                  </a:lnTo>
                  <a:cubicBezTo>
                    <a:pt x="0" y="14070"/>
                    <a:pt x="14070" y="0"/>
                    <a:pt x="31425" y="0"/>
                  </a:cubicBezTo>
                  <a:close/>
                </a:path>
              </a:pathLst>
            </a:custGeom>
            <a:solidFill>
              <a:srgbClr val="ECD5AC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6" name="TextBox 106"/>
            <p:cNvSpPr txBox="1"/>
            <p:nvPr/>
          </p:nvSpPr>
          <p:spPr>
            <a:xfrm>
              <a:off x="0" y="-19050"/>
              <a:ext cx="857060" cy="349696"/>
            </a:xfrm>
            <a:prstGeom prst="rect">
              <a:avLst/>
            </a:prstGeom>
          </p:spPr>
          <p:txBody>
            <a:bodyPr lIns="68272" tIns="68272" rIns="68272" bIns="68272" rtlCol="0" anchor="ctr"/>
            <a:lstStyle/>
            <a:p>
              <a:pPr marL="0" lvl="0" indent="0" algn="ctr">
                <a:lnSpc>
                  <a:spcPts val="1369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107" name="TextBox 107"/>
          <p:cNvSpPr txBox="1"/>
          <p:nvPr/>
        </p:nvSpPr>
        <p:spPr>
          <a:xfrm>
            <a:off x="13720320" y="2198831"/>
            <a:ext cx="1940992" cy="26509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248"/>
              </a:lnSpc>
            </a:pPr>
            <a:r>
              <a:rPr lang="en-US" sz="1606" b="1" spc="80">
                <a:solidFill>
                  <a:srgbClr val="000000"/>
                </a:solidFill>
                <a:latin typeface="Garet Bold"/>
                <a:ea typeface="Garet Bold"/>
                <a:cs typeface="Garet Bold"/>
                <a:sym typeface="Garet Bold"/>
              </a:rPr>
              <a:t>Cori Mellady</a:t>
            </a:r>
          </a:p>
        </p:txBody>
      </p:sp>
      <p:sp>
        <p:nvSpPr>
          <p:cNvPr id="108" name="TextBox 108"/>
          <p:cNvSpPr txBox="1"/>
          <p:nvPr/>
        </p:nvSpPr>
        <p:spPr>
          <a:xfrm>
            <a:off x="13515273" y="2435349"/>
            <a:ext cx="2351086" cy="41865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691"/>
              </a:lnSpc>
            </a:pPr>
            <a:r>
              <a:rPr lang="en-US" sz="1207" spc="60">
                <a:solidFill>
                  <a:srgbClr val="000000"/>
                </a:solidFill>
                <a:latin typeface="Garet"/>
                <a:ea typeface="Garet"/>
                <a:cs typeface="Garet"/>
                <a:sym typeface="Garet"/>
              </a:rPr>
              <a:t>Senior Manager Account Management - Team Black</a:t>
            </a:r>
          </a:p>
        </p:txBody>
      </p:sp>
      <p:sp>
        <p:nvSpPr>
          <p:cNvPr id="20" name="AutoShape 20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flipH="1">
            <a:off x="15922621" y="2539972"/>
            <a:ext cx="312942" cy="14571"/>
          </a:xfrm>
          <a:prstGeom prst="line">
            <a:avLst/>
          </a:prstGeom>
          <a:ln w="38100" cap="flat">
            <a:solidFill>
              <a:srgbClr val="CFB991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19" name="AutoShape 19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6216512" y="2529911"/>
            <a:ext cx="0" cy="6067166"/>
          </a:xfrm>
          <a:prstGeom prst="line">
            <a:avLst/>
          </a:prstGeom>
          <a:ln w="38100" cap="flat">
            <a:solidFill>
              <a:srgbClr val="CFB991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25" name="AutoShape 2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flipH="1">
            <a:off x="15961518" y="3631334"/>
            <a:ext cx="251816" cy="0"/>
          </a:xfrm>
          <a:prstGeom prst="line">
            <a:avLst/>
          </a:prstGeom>
          <a:ln w="38100" cap="flat">
            <a:solidFill>
              <a:srgbClr val="CFB991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grpSp>
        <p:nvGrpSpPr>
          <p:cNvPr id="99" name="Group 99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12878059" y="3287901"/>
            <a:ext cx="3083459" cy="686866"/>
            <a:chOff x="0" y="0"/>
            <a:chExt cx="1450071" cy="323016"/>
          </a:xfrm>
        </p:grpSpPr>
        <p:sp>
          <p:nvSpPr>
            <p:cNvPr id="100" name="Freeform 100">
              <a:extLs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0" y="0"/>
              <a:ext cx="1450071" cy="323016"/>
            </a:xfrm>
            <a:custGeom>
              <a:avLst/>
              <a:gdLst/>
              <a:ahLst/>
              <a:cxnLst/>
              <a:rect l="l" t="t" r="r" b="b"/>
              <a:pathLst>
                <a:path w="1450071" h="323016">
                  <a:moveTo>
                    <a:pt x="25108" y="0"/>
                  </a:moveTo>
                  <a:lnTo>
                    <a:pt x="1424963" y="0"/>
                  </a:lnTo>
                  <a:cubicBezTo>
                    <a:pt x="1438830" y="0"/>
                    <a:pt x="1450071" y="11241"/>
                    <a:pt x="1450071" y="25108"/>
                  </a:cubicBezTo>
                  <a:lnTo>
                    <a:pt x="1450071" y="297908"/>
                  </a:lnTo>
                  <a:cubicBezTo>
                    <a:pt x="1450071" y="311774"/>
                    <a:pt x="1438830" y="323016"/>
                    <a:pt x="1424963" y="323016"/>
                  </a:cubicBezTo>
                  <a:lnTo>
                    <a:pt x="25108" y="323016"/>
                  </a:lnTo>
                  <a:cubicBezTo>
                    <a:pt x="11241" y="323016"/>
                    <a:pt x="0" y="311774"/>
                    <a:pt x="0" y="297908"/>
                  </a:cubicBezTo>
                  <a:lnTo>
                    <a:pt x="0" y="25108"/>
                  </a:lnTo>
                  <a:cubicBezTo>
                    <a:pt x="0" y="11241"/>
                    <a:pt x="11241" y="0"/>
                    <a:pt x="25108" y="0"/>
                  </a:cubicBezTo>
                  <a:close/>
                </a:path>
              </a:pathLst>
            </a:custGeom>
            <a:solidFill>
              <a:srgbClr val="ECD5AC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1" name="TextBox 101"/>
            <p:cNvSpPr txBox="1"/>
            <p:nvPr/>
          </p:nvSpPr>
          <p:spPr>
            <a:xfrm>
              <a:off x="0" y="-19050"/>
              <a:ext cx="1450071" cy="342066"/>
            </a:xfrm>
            <a:prstGeom prst="rect">
              <a:avLst/>
            </a:prstGeom>
          </p:spPr>
          <p:txBody>
            <a:bodyPr lIns="50504" tIns="50504" rIns="50504" bIns="50504" rtlCol="0" anchor="ctr"/>
            <a:lstStyle/>
            <a:p>
              <a:pPr marL="0" lvl="0" indent="0" algn="ctr">
                <a:lnSpc>
                  <a:spcPts val="1282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102" name="TextBox 102"/>
          <p:cNvSpPr txBox="1"/>
          <p:nvPr/>
        </p:nvSpPr>
        <p:spPr>
          <a:xfrm>
            <a:off x="13645073" y="3391872"/>
            <a:ext cx="1549430" cy="26509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248"/>
              </a:lnSpc>
            </a:pPr>
            <a:r>
              <a:rPr lang="en-US" sz="1606" b="1" spc="80">
                <a:solidFill>
                  <a:srgbClr val="000000"/>
                </a:solidFill>
                <a:latin typeface="Garet Bold"/>
                <a:ea typeface="Garet Bold"/>
                <a:cs typeface="Garet Bold"/>
                <a:sym typeface="Garet Bold"/>
              </a:rPr>
              <a:t>Debra Hula</a:t>
            </a:r>
          </a:p>
        </p:txBody>
      </p:sp>
      <p:sp>
        <p:nvSpPr>
          <p:cNvPr id="103" name="TextBox 103"/>
          <p:cNvSpPr txBox="1"/>
          <p:nvPr/>
        </p:nvSpPr>
        <p:spPr>
          <a:xfrm>
            <a:off x="12910220" y="3628390"/>
            <a:ext cx="3019136" cy="20835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686"/>
              </a:lnSpc>
            </a:pPr>
            <a:r>
              <a:rPr lang="en-US" sz="1204" spc="60">
                <a:solidFill>
                  <a:srgbClr val="000000"/>
                </a:solidFill>
                <a:latin typeface="Garet"/>
                <a:ea typeface="Garet"/>
                <a:cs typeface="Garet"/>
                <a:sym typeface="Garet"/>
              </a:rPr>
              <a:t>Lead Sponsored Funding Admin</a:t>
            </a:r>
          </a:p>
        </p:txBody>
      </p:sp>
      <p:sp>
        <p:nvSpPr>
          <p:cNvPr id="26" name="AutoShape 2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flipH="1">
            <a:off x="15961518" y="4441206"/>
            <a:ext cx="254995" cy="0"/>
          </a:xfrm>
          <a:prstGeom prst="line">
            <a:avLst/>
          </a:prstGeom>
          <a:ln w="38100" cap="flat">
            <a:solidFill>
              <a:srgbClr val="CFB991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grpSp>
        <p:nvGrpSpPr>
          <p:cNvPr id="109" name="Group 109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12878059" y="4078006"/>
            <a:ext cx="3083459" cy="726399"/>
            <a:chOff x="0" y="0"/>
            <a:chExt cx="1450071" cy="341607"/>
          </a:xfrm>
        </p:grpSpPr>
        <p:sp>
          <p:nvSpPr>
            <p:cNvPr id="110" name="Freeform 110">
              <a:extLs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0" y="0"/>
              <a:ext cx="1450071" cy="341607"/>
            </a:xfrm>
            <a:custGeom>
              <a:avLst/>
              <a:gdLst/>
              <a:ahLst/>
              <a:cxnLst/>
              <a:rect l="l" t="t" r="r" b="b"/>
              <a:pathLst>
                <a:path w="1450071" h="341607">
                  <a:moveTo>
                    <a:pt x="25108" y="0"/>
                  </a:moveTo>
                  <a:lnTo>
                    <a:pt x="1424963" y="0"/>
                  </a:lnTo>
                  <a:cubicBezTo>
                    <a:pt x="1438830" y="0"/>
                    <a:pt x="1450071" y="11241"/>
                    <a:pt x="1450071" y="25108"/>
                  </a:cubicBezTo>
                  <a:lnTo>
                    <a:pt x="1450071" y="316499"/>
                  </a:lnTo>
                  <a:cubicBezTo>
                    <a:pt x="1450071" y="330366"/>
                    <a:pt x="1438830" y="341607"/>
                    <a:pt x="1424963" y="341607"/>
                  </a:cubicBezTo>
                  <a:lnTo>
                    <a:pt x="25108" y="341607"/>
                  </a:lnTo>
                  <a:cubicBezTo>
                    <a:pt x="11241" y="341607"/>
                    <a:pt x="0" y="330366"/>
                    <a:pt x="0" y="316499"/>
                  </a:cubicBezTo>
                  <a:lnTo>
                    <a:pt x="0" y="25108"/>
                  </a:lnTo>
                  <a:cubicBezTo>
                    <a:pt x="0" y="11241"/>
                    <a:pt x="11241" y="0"/>
                    <a:pt x="25108" y="0"/>
                  </a:cubicBezTo>
                  <a:close/>
                </a:path>
              </a:pathLst>
            </a:custGeom>
            <a:solidFill>
              <a:srgbClr val="ECD5AC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1" name="TextBox 111"/>
            <p:cNvSpPr txBox="1"/>
            <p:nvPr/>
          </p:nvSpPr>
          <p:spPr>
            <a:xfrm>
              <a:off x="0" y="-19050"/>
              <a:ext cx="1450071" cy="360657"/>
            </a:xfrm>
            <a:prstGeom prst="rect">
              <a:avLst/>
            </a:prstGeom>
          </p:spPr>
          <p:txBody>
            <a:bodyPr lIns="50504" tIns="50504" rIns="50504" bIns="50504" rtlCol="0" anchor="ctr"/>
            <a:lstStyle/>
            <a:p>
              <a:pPr marL="0" lvl="0" indent="0" algn="ctr">
                <a:lnSpc>
                  <a:spcPts val="1282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112" name="TextBox 112"/>
          <p:cNvSpPr txBox="1"/>
          <p:nvPr/>
        </p:nvSpPr>
        <p:spPr>
          <a:xfrm>
            <a:off x="13227716" y="4132306"/>
            <a:ext cx="2384144" cy="26509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248"/>
              </a:lnSpc>
            </a:pPr>
            <a:r>
              <a:rPr lang="en-US" sz="1606" b="1" spc="80">
                <a:solidFill>
                  <a:srgbClr val="000000"/>
                </a:solidFill>
                <a:latin typeface="Garet Bold"/>
                <a:ea typeface="Garet Bold"/>
                <a:cs typeface="Garet Bold"/>
                <a:sym typeface="Garet Bold"/>
              </a:rPr>
              <a:t>Jessica Arnold</a:t>
            </a:r>
          </a:p>
        </p:txBody>
      </p:sp>
      <p:sp>
        <p:nvSpPr>
          <p:cNvPr id="113" name="TextBox 113"/>
          <p:cNvSpPr txBox="1"/>
          <p:nvPr/>
        </p:nvSpPr>
        <p:spPr>
          <a:xfrm>
            <a:off x="12970354" y="4438262"/>
            <a:ext cx="2898868" cy="20835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686"/>
              </a:lnSpc>
            </a:pPr>
            <a:r>
              <a:rPr lang="en-US" sz="1204" spc="60">
                <a:solidFill>
                  <a:srgbClr val="000000"/>
                </a:solidFill>
                <a:latin typeface="Garet"/>
                <a:ea typeface="Garet"/>
                <a:cs typeface="Garet"/>
                <a:sym typeface="Garet"/>
              </a:rPr>
              <a:t>Senior Sponsored Funding Admin</a:t>
            </a:r>
          </a:p>
        </p:txBody>
      </p:sp>
      <p:sp>
        <p:nvSpPr>
          <p:cNvPr id="28" name="AutoShape 2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flipH="1">
            <a:off x="15961518" y="5272380"/>
            <a:ext cx="251816" cy="0"/>
          </a:xfrm>
          <a:prstGeom prst="line">
            <a:avLst/>
          </a:prstGeom>
          <a:ln w="38100" cap="flat">
            <a:solidFill>
              <a:srgbClr val="CFB991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grpSp>
        <p:nvGrpSpPr>
          <p:cNvPr id="119" name="Group 119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12878059" y="4909181"/>
            <a:ext cx="3083459" cy="726399"/>
            <a:chOff x="0" y="0"/>
            <a:chExt cx="1450071" cy="341607"/>
          </a:xfrm>
        </p:grpSpPr>
        <p:sp>
          <p:nvSpPr>
            <p:cNvPr id="120" name="Freeform 120">
              <a:extLs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0" y="0"/>
              <a:ext cx="1450071" cy="341607"/>
            </a:xfrm>
            <a:custGeom>
              <a:avLst/>
              <a:gdLst/>
              <a:ahLst/>
              <a:cxnLst/>
              <a:rect l="l" t="t" r="r" b="b"/>
              <a:pathLst>
                <a:path w="1450071" h="341607">
                  <a:moveTo>
                    <a:pt x="25108" y="0"/>
                  </a:moveTo>
                  <a:lnTo>
                    <a:pt x="1424963" y="0"/>
                  </a:lnTo>
                  <a:cubicBezTo>
                    <a:pt x="1438830" y="0"/>
                    <a:pt x="1450071" y="11241"/>
                    <a:pt x="1450071" y="25108"/>
                  </a:cubicBezTo>
                  <a:lnTo>
                    <a:pt x="1450071" y="316499"/>
                  </a:lnTo>
                  <a:cubicBezTo>
                    <a:pt x="1450071" y="330366"/>
                    <a:pt x="1438830" y="341607"/>
                    <a:pt x="1424963" y="341607"/>
                  </a:cubicBezTo>
                  <a:lnTo>
                    <a:pt x="25108" y="341607"/>
                  </a:lnTo>
                  <a:cubicBezTo>
                    <a:pt x="11241" y="341607"/>
                    <a:pt x="0" y="330366"/>
                    <a:pt x="0" y="316499"/>
                  </a:cubicBezTo>
                  <a:lnTo>
                    <a:pt x="0" y="25108"/>
                  </a:lnTo>
                  <a:cubicBezTo>
                    <a:pt x="0" y="11241"/>
                    <a:pt x="11241" y="0"/>
                    <a:pt x="25108" y="0"/>
                  </a:cubicBezTo>
                  <a:close/>
                </a:path>
              </a:pathLst>
            </a:custGeom>
            <a:solidFill>
              <a:srgbClr val="ECD5AC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1" name="TextBox 121"/>
            <p:cNvSpPr txBox="1"/>
            <p:nvPr/>
          </p:nvSpPr>
          <p:spPr>
            <a:xfrm>
              <a:off x="0" y="-19050"/>
              <a:ext cx="1450071" cy="360657"/>
            </a:xfrm>
            <a:prstGeom prst="rect">
              <a:avLst/>
            </a:prstGeom>
          </p:spPr>
          <p:txBody>
            <a:bodyPr lIns="50504" tIns="50504" rIns="50504" bIns="50504" rtlCol="0" anchor="ctr"/>
            <a:lstStyle/>
            <a:p>
              <a:pPr marL="0" lvl="0" indent="0" algn="ctr">
                <a:lnSpc>
                  <a:spcPts val="1282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122" name="TextBox 122"/>
          <p:cNvSpPr txBox="1"/>
          <p:nvPr/>
        </p:nvSpPr>
        <p:spPr>
          <a:xfrm>
            <a:off x="13227716" y="4963480"/>
            <a:ext cx="2384144" cy="26509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248"/>
              </a:lnSpc>
            </a:pPr>
            <a:r>
              <a:rPr lang="en-US" sz="1606" b="1" spc="80">
                <a:solidFill>
                  <a:srgbClr val="000000"/>
                </a:solidFill>
                <a:latin typeface="Garet Bold"/>
                <a:ea typeface="Garet Bold"/>
                <a:cs typeface="Garet Bold"/>
                <a:sym typeface="Garet Bold"/>
              </a:rPr>
              <a:t>Bridget Marczewski</a:t>
            </a:r>
          </a:p>
        </p:txBody>
      </p:sp>
      <p:sp>
        <p:nvSpPr>
          <p:cNvPr id="123" name="TextBox 123"/>
          <p:cNvSpPr txBox="1"/>
          <p:nvPr/>
        </p:nvSpPr>
        <p:spPr>
          <a:xfrm>
            <a:off x="12970354" y="5269436"/>
            <a:ext cx="2898868" cy="20835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686"/>
              </a:lnSpc>
            </a:pPr>
            <a:r>
              <a:rPr lang="en-US" sz="1204" spc="60">
                <a:solidFill>
                  <a:srgbClr val="000000"/>
                </a:solidFill>
                <a:latin typeface="Garet"/>
                <a:ea typeface="Garet"/>
                <a:cs typeface="Garet"/>
                <a:sym typeface="Garet"/>
              </a:rPr>
              <a:t>Senior Sponsored Funding Admin</a:t>
            </a:r>
          </a:p>
        </p:txBody>
      </p:sp>
      <p:sp>
        <p:nvSpPr>
          <p:cNvPr id="35" name="AutoShape 3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flipH="1">
            <a:off x="15961518" y="6103554"/>
            <a:ext cx="251816" cy="0"/>
          </a:xfrm>
          <a:prstGeom prst="line">
            <a:avLst/>
          </a:prstGeom>
          <a:ln w="38100" cap="flat">
            <a:solidFill>
              <a:srgbClr val="CFB991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grpSp>
        <p:nvGrpSpPr>
          <p:cNvPr id="124" name="Group 12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12878059" y="5740355"/>
            <a:ext cx="3083459" cy="726399"/>
            <a:chOff x="0" y="0"/>
            <a:chExt cx="1450071" cy="341607"/>
          </a:xfrm>
        </p:grpSpPr>
        <p:sp>
          <p:nvSpPr>
            <p:cNvPr id="125" name="Freeform 125">
              <a:extLs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0" y="0"/>
              <a:ext cx="1450071" cy="341607"/>
            </a:xfrm>
            <a:custGeom>
              <a:avLst/>
              <a:gdLst/>
              <a:ahLst/>
              <a:cxnLst/>
              <a:rect l="l" t="t" r="r" b="b"/>
              <a:pathLst>
                <a:path w="1450071" h="341607">
                  <a:moveTo>
                    <a:pt x="25108" y="0"/>
                  </a:moveTo>
                  <a:lnTo>
                    <a:pt x="1424963" y="0"/>
                  </a:lnTo>
                  <a:cubicBezTo>
                    <a:pt x="1438830" y="0"/>
                    <a:pt x="1450071" y="11241"/>
                    <a:pt x="1450071" y="25108"/>
                  </a:cubicBezTo>
                  <a:lnTo>
                    <a:pt x="1450071" y="316499"/>
                  </a:lnTo>
                  <a:cubicBezTo>
                    <a:pt x="1450071" y="330366"/>
                    <a:pt x="1438830" y="341607"/>
                    <a:pt x="1424963" y="341607"/>
                  </a:cubicBezTo>
                  <a:lnTo>
                    <a:pt x="25108" y="341607"/>
                  </a:lnTo>
                  <a:cubicBezTo>
                    <a:pt x="11241" y="341607"/>
                    <a:pt x="0" y="330366"/>
                    <a:pt x="0" y="316499"/>
                  </a:cubicBezTo>
                  <a:lnTo>
                    <a:pt x="0" y="25108"/>
                  </a:lnTo>
                  <a:cubicBezTo>
                    <a:pt x="0" y="11241"/>
                    <a:pt x="11241" y="0"/>
                    <a:pt x="25108" y="0"/>
                  </a:cubicBezTo>
                  <a:close/>
                </a:path>
              </a:pathLst>
            </a:custGeom>
            <a:solidFill>
              <a:srgbClr val="ECD5AC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6" name="TextBox 126"/>
            <p:cNvSpPr txBox="1"/>
            <p:nvPr/>
          </p:nvSpPr>
          <p:spPr>
            <a:xfrm>
              <a:off x="0" y="-19050"/>
              <a:ext cx="1450071" cy="360657"/>
            </a:xfrm>
            <a:prstGeom prst="rect">
              <a:avLst/>
            </a:prstGeom>
          </p:spPr>
          <p:txBody>
            <a:bodyPr lIns="50504" tIns="50504" rIns="50504" bIns="50504" rtlCol="0" anchor="ctr"/>
            <a:lstStyle/>
            <a:p>
              <a:pPr marL="0" lvl="0" indent="0" algn="ctr">
                <a:lnSpc>
                  <a:spcPts val="1282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127" name="TextBox 127"/>
          <p:cNvSpPr txBox="1"/>
          <p:nvPr/>
        </p:nvSpPr>
        <p:spPr>
          <a:xfrm>
            <a:off x="13227716" y="5794654"/>
            <a:ext cx="2384144" cy="26509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248"/>
              </a:lnSpc>
            </a:pPr>
            <a:r>
              <a:rPr lang="en-US" sz="1606" b="1" spc="80">
                <a:solidFill>
                  <a:srgbClr val="000000"/>
                </a:solidFill>
                <a:latin typeface="Garet Bold"/>
                <a:ea typeface="Garet Bold"/>
                <a:cs typeface="Garet Bold"/>
                <a:sym typeface="Garet Bold"/>
              </a:rPr>
              <a:t>Gabby Rainwater</a:t>
            </a:r>
          </a:p>
        </p:txBody>
      </p:sp>
      <p:sp>
        <p:nvSpPr>
          <p:cNvPr id="128" name="TextBox 128"/>
          <p:cNvSpPr txBox="1"/>
          <p:nvPr/>
        </p:nvSpPr>
        <p:spPr>
          <a:xfrm>
            <a:off x="12970354" y="6100610"/>
            <a:ext cx="2898868" cy="20835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686"/>
              </a:lnSpc>
            </a:pPr>
            <a:r>
              <a:rPr lang="en-US" sz="1204" spc="60">
                <a:solidFill>
                  <a:srgbClr val="000000"/>
                </a:solidFill>
                <a:latin typeface="Garet"/>
                <a:ea typeface="Garet"/>
                <a:cs typeface="Garet"/>
                <a:sym typeface="Garet"/>
              </a:rPr>
              <a:t>Senior Sponsored Funding Admin</a:t>
            </a:r>
          </a:p>
        </p:txBody>
      </p:sp>
      <p:sp>
        <p:nvSpPr>
          <p:cNvPr id="29" name="AutoShape 29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flipH="1">
            <a:off x="15961518" y="6934729"/>
            <a:ext cx="254995" cy="0"/>
          </a:xfrm>
          <a:prstGeom prst="line">
            <a:avLst/>
          </a:prstGeom>
          <a:ln w="38100" cap="flat">
            <a:solidFill>
              <a:srgbClr val="CFB991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grpSp>
        <p:nvGrpSpPr>
          <p:cNvPr id="129" name="Group 129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12878059" y="6571529"/>
            <a:ext cx="3083459" cy="726399"/>
            <a:chOff x="0" y="0"/>
            <a:chExt cx="1450071" cy="341607"/>
          </a:xfrm>
        </p:grpSpPr>
        <p:sp>
          <p:nvSpPr>
            <p:cNvPr id="130" name="Freeform 130">
              <a:extLs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0" y="0"/>
              <a:ext cx="1450071" cy="341607"/>
            </a:xfrm>
            <a:custGeom>
              <a:avLst/>
              <a:gdLst/>
              <a:ahLst/>
              <a:cxnLst/>
              <a:rect l="l" t="t" r="r" b="b"/>
              <a:pathLst>
                <a:path w="1450071" h="341607">
                  <a:moveTo>
                    <a:pt x="25108" y="0"/>
                  </a:moveTo>
                  <a:lnTo>
                    <a:pt x="1424963" y="0"/>
                  </a:lnTo>
                  <a:cubicBezTo>
                    <a:pt x="1438830" y="0"/>
                    <a:pt x="1450071" y="11241"/>
                    <a:pt x="1450071" y="25108"/>
                  </a:cubicBezTo>
                  <a:lnTo>
                    <a:pt x="1450071" y="316499"/>
                  </a:lnTo>
                  <a:cubicBezTo>
                    <a:pt x="1450071" y="330366"/>
                    <a:pt x="1438830" y="341607"/>
                    <a:pt x="1424963" y="341607"/>
                  </a:cubicBezTo>
                  <a:lnTo>
                    <a:pt x="25108" y="341607"/>
                  </a:lnTo>
                  <a:cubicBezTo>
                    <a:pt x="11241" y="341607"/>
                    <a:pt x="0" y="330366"/>
                    <a:pt x="0" y="316499"/>
                  </a:cubicBezTo>
                  <a:lnTo>
                    <a:pt x="0" y="25108"/>
                  </a:lnTo>
                  <a:cubicBezTo>
                    <a:pt x="0" y="11241"/>
                    <a:pt x="11241" y="0"/>
                    <a:pt x="25108" y="0"/>
                  </a:cubicBezTo>
                  <a:close/>
                </a:path>
              </a:pathLst>
            </a:custGeom>
            <a:solidFill>
              <a:srgbClr val="ECD5AC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1" name="TextBox 131"/>
            <p:cNvSpPr txBox="1"/>
            <p:nvPr/>
          </p:nvSpPr>
          <p:spPr>
            <a:xfrm>
              <a:off x="0" y="-19050"/>
              <a:ext cx="1450071" cy="360657"/>
            </a:xfrm>
            <a:prstGeom prst="rect">
              <a:avLst/>
            </a:prstGeom>
          </p:spPr>
          <p:txBody>
            <a:bodyPr lIns="50504" tIns="50504" rIns="50504" bIns="50504" rtlCol="0" anchor="ctr"/>
            <a:lstStyle/>
            <a:p>
              <a:pPr marL="0" lvl="0" indent="0" algn="ctr">
                <a:lnSpc>
                  <a:spcPts val="1282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132" name="TextBox 132"/>
          <p:cNvSpPr txBox="1"/>
          <p:nvPr/>
        </p:nvSpPr>
        <p:spPr>
          <a:xfrm>
            <a:off x="13227716" y="6625828"/>
            <a:ext cx="2384144" cy="26509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248"/>
              </a:lnSpc>
            </a:pPr>
            <a:r>
              <a:rPr lang="en-US" sz="1606" b="1" spc="80">
                <a:solidFill>
                  <a:srgbClr val="000000"/>
                </a:solidFill>
                <a:latin typeface="Garet Bold"/>
                <a:ea typeface="Garet Bold"/>
                <a:cs typeface="Garet Bold"/>
                <a:sym typeface="Garet Bold"/>
              </a:rPr>
              <a:t>Jayla Heller</a:t>
            </a:r>
          </a:p>
        </p:txBody>
      </p:sp>
      <p:sp>
        <p:nvSpPr>
          <p:cNvPr id="133" name="TextBox 133"/>
          <p:cNvSpPr txBox="1"/>
          <p:nvPr/>
        </p:nvSpPr>
        <p:spPr>
          <a:xfrm>
            <a:off x="12970354" y="6931785"/>
            <a:ext cx="2898868" cy="20835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686"/>
              </a:lnSpc>
            </a:pPr>
            <a:r>
              <a:rPr lang="en-US" sz="1204" spc="60">
                <a:solidFill>
                  <a:srgbClr val="000000"/>
                </a:solidFill>
                <a:latin typeface="Garet"/>
                <a:ea typeface="Garet"/>
                <a:cs typeface="Garet"/>
                <a:sym typeface="Garet"/>
              </a:rPr>
              <a:t>Sponsored Funding Admin</a:t>
            </a:r>
          </a:p>
        </p:txBody>
      </p:sp>
      <p:sp>
        <p:nvSpPr>
          <p:cNvPr id="45" name="AutoShape 4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flipH="1">
            <a:off x="15961518" y="7765903"/>
            <a:ext cx="274045" cy="0"/>
          </a:xfrm>
          <a:prstGeom prst="line">
            <a:avLst/>
          </a:prstGeom>
          <a:ln w="38100" cap="flat">
            <a:solidFill>
              <a:srgbClr val="CFB991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grpSp>
        <p:nvGrpSpPr>
          <p:cNvPr id="134" name="Group 13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12878059" y="7402703"/>
            <a:ext cx="3083459" cy="726399"/>
            <a:chOff x="0" y="0"/>
            <a:chExt cx="1450071" cy="341607"/>
          </a:xfrm>
        </p:grpSpPr>
        <p:sp>
          <p:nvSpPr>
            <p:cNvPr id="135" name="Freeform 135">
              <a:extLs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0" y="0"/>
              <a:ext cx="1450071" cy="341607"/>
            </a:xfrm>
            <a:custGeom>
              <a:avLst/>
              <a:gdLst/>
              <a:ahLst/>
              <a:cxnLst/>
              <a:rect l="l" t="t" r="r" b="b"/>
              <a:pathLst>
                <a:path w="1450071" h="341607">
                  <a:moveTo>
                    <a:pt x="25108" y="0"/>
                  </a:moveTo>
                  <a:lnTo>
                    <a:pt x="1424963" y="0"/>
                  </a:lnTo>
                  <a:cubicBezTo>
                    <a:pt x="1438830" y="0"/>
                    <a:pt x="1450071" y="11241"/>
                    <a:pt x="1450071" y="25108"/>
                  </a:cubicBezTo>
                  <a:lnTo>
                    <a:pt x="1450071" y="316499"/>
                  </a:lnTo>
                  <a:cubicBezTo>
                    <a:pt x="1450071" y="330366"/>
                    <a:pt x="1438830" y="341607"/>
                    <a:pt x="1424963" y="341607"/>
                  </a:cubicBezTo>
                  <a:lnTo>
                    <a:pt x="25108" y="341607"/>
                  </a:lnTo>
                  <a:cubicBezTo>
                    <a:pt x="11241" y="341607"/>
                    <a:pt x="0" y="330366"/>
                    <a:pt x="0" y="316499"/>
                  </a:cubicBezTo>
                  <a:lnTo>
                    <a:pt x="0" y="25108"/>
                  </a:lnTo>
                  <a:cubicBezTo>
                    <a:pt x="0" y="11241"/>
                    <a:pt x="11241" y="0"/>
                    <a:pt x="25108" y="0"/>
                  </a:cubicBezTo>
                  <a:close/>
                </a:path>
              </a:pathLst>
            </a:custGeom>
            <a:solidFill>
              <a:srgbClr val="ECD5AC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6" name="TextBox 136"/>
            <p:cNvSpPr txBox="1"/>
            <p:nvPr/>
          </p:nvSpPr>
          <p:spPr>
            <a:xfrm>
              <a:off x="0" y="-19050"/>
              <a:ext cx="1450071" cy="360657"/>
            </a:xfrm>
            <a:prstGeom prst="rect">
              <a:avLst/>
            </a:prstGeom>
          </p:spPr>
          <p:txBody>
            <a:bodyPr lIns="50504" tIns="50504" rIns="50504" bIns="50504" rtlCol="0" anchor="ctr"/>
            <a:lstStyle/>
            <a:p>
              <a:pPr marL="0" lvl="0" indent="0" algn="ctr">
                <a:lnSpc>
                  <a:spcPts val="1282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137" name="TextBox 137"/>
          <p:cNvSpPr txBox="1"/>
          <p:nvPr/>
        </p:nvSpPr>
        <p:spPr>
          <a:xfrm>
            <a:off x="13227716" y="7457003"/>
            <a:ext cx="2384144" cy="26509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248"/>
              </a:lnSpc>
            </a:pPr>
            <a:r>
              <a:rPr lang="en-US" sz="1606" b="1" spc="80">
                <a:solidFill>
                  <a:srgbClr val="000000"/>
                </a:solidFill>
                <a:latin typeface="Garet Bold"/>
                <a:ea typeface="Garet Bold"/>
                <a:cs typeface="Garet Bold"/>
                <a:sym typeface="Garet Bold"/>
              </a:rPr>
              <a:t>Rebecca Hook</a:t>
            </a:r>
          </a:p>
        </p:txBody>
      </p:sp>
      <p:sp>
        <p:nvSpPr>
          <p:cNvPr id="138" name="TextBox 138"/>
          <p:cNvSpPr txBox="1"/>
          <p:nvPr/>
        </p:nvSpPr>
        <p:spPr>
          <a:xfrm>
            <a:off x="12970354" y="7762959"/>
            <a:ext cx="2898868" cy="20835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686"/>
              </a:lnSpc>
            </a:pPr>
            <a:r>
              <a:rPr lang="en-US" sz="1204" spc="60">
                <a:solidFill>
                  <a:srgbClr val="000000"/>
                </a:solidFill>
                <a:latin typeface="Garet"/>
                <a:ea typeface="Garet"/>
                <a:cs typeface="Garet"/>
                <a:sym typeface="Garet"/>
              </a:rPr>
              <a:t>Sponsored Funding Admin</a:t>
            </a:r>
          </a:p>
        </p:txBody>
      </p:sp>
      <p:sp>
        <p:nvSpPr>
          <p:cNvPr id="27" name="AutoShape 27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flipH="1">
            <a:off x="15961518" y="8597077"/>
            <a:ext cx="274045" cy="27"/>
          </a:xfrm>
          <a:prstGeom prst="line">
            <a:avLst/>
          </a:prstGeom>
          <a:ln w="38100" cap="flat">
            <a:solidFill>
              <a:srgbClr val="CFB991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grpSp>
        <p:nvGrpSpPr>
          <p:cNvPr id="254" name="Group 25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12878059" y="8233878"/>
            <a:ext cx="3083459" cy="726454"/>
            <a:chOff x="0" y="0"/>
            <a:chExt cx="1450071" cy="341632"/>
          </a:xfrm>
        </p:grpSpPr>
        <p:sp>
          <p:nvSpPr>
            <p:cNvPr id="255" name="Freeform 255">
              <a:extLs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0" y="0"/>
              <a:ext cx="1450071" cy="341632"/>
            </a:xfrm>
            <a:custGeom>
              <a:avLst/>
              <a:gdLst/>
              <a:ahLst/>
              <a:cxnLst/>
              <a:rect l="l" t="t" r="r" b="b"/>
              <a:pathLst>
                <a:path w="1450071" h="341632">
                  <a:moveTo>
                    <a:pt x="25108" y="0"/>
                  </a:moveTo>
                  <a:lnTo>
                    <a:pt x="1424963" y="0"/>
                  </a:lnTo>
                  <a:cubicBezTo>
                    <a:pt x="1438830" y="0"/>
                    <a:pt x="1450071" y="11241"/>
                    <a:pt x="1450071" y="25108"/>
                  </a:cubicBezTo>
                  <a:lnTo>
                    <a:pt x="1450071" y="316524"/>
                  </a:lnTo>
                  <a:cubicBezTo>
                    <a:pt x="1450071" y="330391"/>
                    <a:pt x="1438830" y="341632"/>
                    <a:pt x="1424963" y="341632"/>
                  </a:cubicBezTo>
                  <a:lnTo>
                    <a:pt x="25108" y="341632"/>
                  </a:lnTo>
                  <a:cubicBezTo>
                    <a:pt x="11241" y="341632"/>
                    <a:pt x="0" y="330391"/>
                    <a:pt x="0" y="316524"/>
                  </a:cubicBezTo>
                  <a:lnTo>
                    <a:pt x="0" y="25108"/>
                  </a:lnTo>
                  <a:cubicBezTo>
                    <a:pt x="0" y="11241"/>
                    <a:pt x="11241" y="0"/>
                    <a:pt x="25108" y="0"/>
                  </a:cubicBezTo>
                  <a:close/>
                </a:path>
              </a:pathLst>
            </a:custGeom>
            <a:solidFill>
              <a:srgbClr val="ECD5AC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6" name="TextBox 256"/>
            <p:cNvSpPr txBox="1"/>
            <p:nvPr/>
          </p:nvSpPr>
          <p:spPr>
            <a:xfrm>
              <a:off x="0" y="-19050"/>
              <a:ext cx="1450071" cy="360682"/>
            </a:xfrm>
            <a:prstGeom prst="rect">
              <a:avLst/>
            </a:prstGeom>
          </p:spPr>
          <p:txBody>
            <a:bodyPr lIns="50504" tIns="50504" rIns="50504" bIns="50504" rtlCol="0" anchor="ctr"/>
            <a:lstStyle/>
            <a:p>
              <a:pPr marL="0" lvl="0" indent="0" algn="ctr">
                <a:lnSpc>
                  <a:spcPts val="1282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257" name="TextBox 257"/>
          <p:cNvSpPr txBox="1"/>
          <p:nvPr/>
        </p:nvSpPr>
        <p:spPr>
          <a:xfrm>
            <a:off x="13227716" y="8288177"/>
            <a:ext cx="2384144" cy="26514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248"/>
              </a:lnSpc>
            </a:pPr>
            <a:r>
              <a:rPr lang="en-US" sz="1606" b="1" spc="80">
                <a:solidFill>
                  <a:srgbClr val="000000"/>
                </a:solidFill>
                <a:latin typeface="Garet Bold"/>
                <a:ea typeface="Garet Bold"/>
                <a:cs typeface="Garet Bold"/>
                <a:sym typeface="Garet Bold"/>
              </a:rPr>
              <a:t>Joe Zylka</a:t>
            </a:r>
          </a:p>
        </p:txBody>
      </p:sp>
      <p:sp>
        <p:nvSpPr>
          <p:cNvPr id="258" name="TextBox 258"/>
          <p:cNvSpPr txBox="1"/>
          <p:nvPr/>
        </p:nvSpPr>
        <p:spPr>
          <a:xfrm>
            <a:off x="12970354" y="8594187"/>
            <a:ext cx="2898868" cy="20835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686"/>
              </a:lnSpc>
            </a:pPr>
            <a:r>
              <a:rPr lang="en-US" sz="1204" spc="60">
                <a:solidFill>
                  <a:srgbClr val="000000"/>
                </a:solidFill>
                <a:latin typeface="Garet"/>
                <a:ea typeface="Garet"/>
                <a:cs typeface="Garet"/>
                <a:sym typeface="Garet"/>
              </a:rPr>
              <a:t>Sponsored Funding Admin</a:t>
            </a:r>
          </a:p>
        </p:txBody>
      </p:sp>
      <p:sp>
        <p:nvSpPr>
          <p:cNvPr id="11" name="AutoShape 1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flipH="1">
            <a:off x="9013224" y="603302"/>
            <a:ext cx="4917279" cy="578155"/>
          </a:xfrm>
          <a:prstGeom prst="line">
            <a:avLst/>
          </a:prstGeom>
          <a:ln w="38100" cap="flat">
            <a:solidFill>
              <a:srgbClr val="CFB991"/>
            </a:solidFill>
            <a:prstDash val="sysDash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42" name="TextBox 42"/>
          <p:cNvSpPr txBox="1"/>
          <p:nvPr/>
        </p:nvSpPr>
        <p:spPr>
          <a:xfrm>
            <a:off x="13166300" y="10302657"/>
            <a:ext cx="3047034" cy="34477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520"/>
              </a:lnSpc>
            </a:pPr>
            <a:r>
              <a:rPr lang="en-US" sz="1800">
                <a:solidFill>
                  <a:srgbClr val="8E6F3E"/>
                </a:solidFill>
                <a:latin typeface="ITC Franklin Gothic LT"/>
                <a:ea typeface="ITC Franklin Gothic LT"/>
                <a:cs typeface="ITC Franklin Gothic LT"/>
                <a:sym typeface="ITC Franklin Gothic LT"/>
              </a:rPr>
              <a:t>Last updated 06/11/2026</a:t>
            </a:r>
          </a:p>
        </p:txBody>
      </p:sp>
      <p:grpSp>
        <p:nvGrpSpPr>
          <p:cNvPr id="12" name="Group 1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13930503" y="401112"/>
            <a:ext cx="1992117" cy="404379"/>
            <a:chOff x="0" y="0"/>
            <a:chExt cx="899178" cy="182524"/>
          </a:xfrm>
        </p:grpSpPr>
        <p:sp>
          <p:nvSpPr>
            <p:cNvPr id="13" name="Freeform 13">
              <a:extLs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0" y="0"/>
              <a:ext cx="899178" cy="182524"/>
            </a:xfrm>
            <a:custGeom>
              <a:avLst/>
              <a:gdLst/>
              <a:ahLst/>
              <a:cxnLst/>
              <a:rect l="l" t="t" r="r" b="b"/>
              <a:pathLst>
                <a:path w="899178" h="182524">
                  <a:moveTo>
                    <a:pt x="38863" y="0"/>
                  </a:moveTo>
                  <a:lnTo>
                    <a:pt x="860315" y="0"/>
                  </a:lnTo>
                  <a:cubicBezTo>
                    <a:pt x="881778" y="0"/>
                    <a:pt x="899178" y="17399"/>
                    <a:pt x="899178" y="38863"/>
                  </a:cubicBezTo>
                  <a:lnTo>
                    <a:pt x="899178" y="143661"/>
                  </a:lnTo>
                  <a:cubicBezTo>
                    <a:pt x="899178" y="153968"/>
                    <a:pt x="895083" y="163853"/>
                    <a:pt x="887795" y="171141"/>
                  </a:cubicBezTo>
                  <a:cubicBezTo>
                    <a:pt x="880507" y="178429"/>
                    <a:pt x="870622" y="182524"/>
                    <a:pt x="860315" y="182524"/>
                  </a:cubicBezTo>
                  <a:lnTo>
                    <a:pt x="38863" y="182524"/>
                  </a:lnTo>
                  <a:cubicBezTo>
                    <a:pt x="17399" y="182524"/>
                    <a:pt x="0" y="165124"/>
                    <a:pt x="0" y="143661"/>
                  </a:cubicBezTo>
                  <a:lnTo>
                    <a:pt x="0" y="38863"/>
                  </a:lnTo>
                  <a:cubicBezTo>
                    <a:pt x="0" y="17399"/>
                    <a:pt x="17399" y="0"/>
                    <a:pt x="38863" y="0"/>
                  </a:cubicBezTo>
                  <a:close/>
                </a:path>
              </a:pathLst>
            </a:custGeom>
            <a:solidFill>
              <a:srgbClr val="ECD5AC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4" name="TextBox 14"/>
            <p:cNvSpPr txBox="1"/>
            <p:nvPr/>
          </p:nvSpPr>
          <p:spPr>
            <a:xfrm>
              <a:off x="0" y="-19050"/>
              <a:ext cx="899178" cy="201574"/>
            </a:xfrm>
            <a:prstGeom prst="rect">
              <a:avLst/>
            </a:prstGeom>
          </p:spPr>
          <p:txBody>
            <a:bodyPr lIns="52620" tIns="52620" rIns="52620" bIns="52620" rtlCol="0" anchor="ctr"/>
            <a:lstStyle/>
            <a:p>
              <a:pPr marL="0" lvl="0" indent="0" algn="ctr">
                <a:lnSpc>
                  <a:spcPts val="1282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15" name="TextBox 15"/>
          <p:cNvSpPr txBox="1"/>
          <p:nvPr/>
        </p:nvSpPr>
        <p:spPr>
          <a:xfrm>
            <a:off x="14026224" y="477806"/>
            <a:ext cx="1800675" cy="23194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967"/>
              </a:lnSpc>
            </a:pPr>
            <a:r>
              <a:rPr lang="en-US" sz="1405" b="1" spc="70">
                <a:solidFill>
                  <a:srgbClr val="000000"/>
                </a:solidFill>
                <a:latin typeface="Garet Bold"/>
                <a:ea typeface="Garet Bold"/>
                <a:cs typeface="Garet Bold"/>
                <a:sym typeface="Garet Bold"/>
              </a:rPr>
              <a:t>Operations Staff</a:t>
            </a:r>
          </a:p>
        </p:txBody>
      </p:sp>
      <p:sp>
        <p:nvSpPr>
          <p:cNvPr id="43" name="TextBox 43"/>
          <p:cNvSpPr txBox="1"/>
          <p:nvPr/>
        </p:nvSpPr>
        <p:spPr>
          <a:xfrm>
            <a:off x="1097280" y="10018546"/>
            <a:ext cx="7078527" cy="62888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686"/>
              </a:lnSpc>
            </a:pPr>
            <a:r>
              <a:rPr lang="en-US" sz="1204" spc="60">
                <a:solidFill>
                  <a:srgbClr val="000000"/>
                </a:solidFill>
                <a:latin typeface="Garet"/>
                <a:ea typeface="Garet"/>
                <a:cs typeface="Garet"/>
                <a:sym typeface="Garet"/>
              </a:rPr>
              <a:t>* Manages special projects as noted under name &amp; title. These positions handle the account management and subrecipient aspects of these projects. </a:t>
            </a:r>
          </a:p>
          <a:p>
            <a:pPr algn="ctr">
              <a:lnSpc>
                <a:spcPts val="1686"/>
              </a:lnSpc>
            </a:pPr>
            <a:r>
              <a:rPr lang="en-US" sz="1204" spc="60">
                <a:solidFill>
                  <a:srgbClr val="000000"/>
                </a:solidFill>
                <a:latin typeface="Garet"/>
                <a:ea typeface="Garet"/>
                <a:cs typeface="Garet"/>
                <a:sym typeface="Garet"/>
              </a:rPr>
              <a:t>+ Manages a portfolio in addition to a special project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149</TotalTime>
  <Words>325</Words>
  <Application>Microsoft Office PowerPoint</Application>
  <PresentationFormat>Custom</PresentationFormat>
  <Paragraphs>101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Garet Bold</vt:lpstr>
      <vt:lpstr>Calibri</vt:lpstr>
      <vt:lpstr>ITC Franklin Gothic LT</vt:lpstr>
      <vt:lpstr>Arial</vt:lpstr>
      <vt:lpstr>Garet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SPS Organizational Charts ADA (18 x 12 in)</dc:title>
  <cp:lastModifiedBy>H Rose Bretz</cp:lastModifiedBy>
  <cp:revision>3</cp:revision>
  <dcterms:created xsi:type="dcterms:W3CDTF">2006-08-16T00:00:00Z</dcterms:created>
  <dcterms:modified xsi:type="dcterms:W3CDTF">2026-06-15T15:12:00Z</dcterms:modified>
  <dc:identifier>DAHFnX0UlcY</dc:identifier>
</cp:coreProperties>
</file>